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0" r:id="rId3"/>
    <p:sldId id="539" r:id="rId4"/>
    <p:sldId id="538" r:id="rId5"/>
    <p:sldId id="589" r:id="rId6"/>
    <p:sldId id="540" r:id="rId7"/>
    <p:sldId id="590" r:id="rId8"/>
    <p:sldId id="542" r:id="rId9"/>
    <p:sldId id="591" r:id="rId10"/>
    <p:sldId id="548" r:id="rId11"/>
    <p:sldId id="586" r:id="rId12"/>
    <p:sldId id="592" r:id="rId13"/>
    <p:sldId id="595" r:id="rId14"/>
    <p:sldId id="594" r:id="rId15"/>
    <p:sldId id="593" r:id="rId16"/>
    <p:sldId id="596" r:id="rId17"/>
    <p:sldId id="553" r:id="rId18"/>
    <p:sldId id="585" r:id="rId19"/>
    <p:sldId id="597" r:id="rId20"/>
    <p:sldId id="599" r:id="rId21"/>
    <p:sldId id="598" r:id="rId22"/>
    <p:sldId id="600" r:id="rId23"/>
    <p:sldId id="601" r:id="rId24"/>
    <p:sldId id="606" r:id="rId25"/>
    <p:sldId id="607" r:id="rId26"/>
    <p:sldId id="602" r:id="rId27"/>
    <p:sldId id="603" r:id="rId28"/>
    <p:sldId id="608" r:id="rId29"/>
    <p:sldId id="609" r:id="rId30"/>
    <p:sldId id="610" r:id="rId31"/>
    <p:sldId id="604" r:id="rId32"/>
    <p:sldId id="605" r:id="rId33"/>
    <p:sldId id="580" r:id="rId34"/>
    <p:sldId id="312" r:id="rId35"/>
    <p:sldId id="3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7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FE"/>
    <a:srgbClr val="0B7BAD"/>
    <a:srgbClr val="99CCFF"/>
    <a:srgbClr val="FFFFCC"/>
    <a:srgbClr val="0E9CDE"/>
    <a:srgbClr val="0C83B8"/>
    <a:srgbClr val="FFFFFF"/>
    <a:srgbClr val="EDF5FD"/>
    <a:srgbClr val="E2F5FE"/>
    <a:srgbClr val="EBF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9" autoAdjust="0"/>
    <p:restoredTop sz="85991" autoAdjust="0"/>
  </p:normalViewPr>
  <p:slideViewPr>
    <p:cSldViewPr>
      <p:cViewPr varScale="1">
        <p:scale>
          <a:sx n="72" d="100"/>
          <a:sy n="72" d="100"/>
        </p:scale>
        <p:origin x="77" y="106"/>
      </p:cViewPr>
      <p:guideLst>
        <p:guide orient="horz" pos="2160"/>
        <p:guide orient="horz" pos="30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2383F0F9-7FF8-4288-8824-ED10D0D4F431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4CFDFD1D-596E-4674-9E32-605A3EBD06B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、使用</a:t>
            </a:r>
            <a:r>
              <a:rPr lang="en-US" altLang="zh-CN" dirty="0"/>
              <a:t>style</a:t>
            </a:r>
            <a:r>
              <a:rPr lang="zh-CN" altLang="en-US" dirty="0"/>
              <a:t>改变页面内容样式，通常需要一些浏览器触</a:t>
            </a:r>
            <a:r>
              <a:rPr lang="zh-CN" altLang="en-US" baseline="0" dirty="0"/>
              <a:t>发行为，例如单击某内容、鼠标经过某内容等；这些行为需要</a:t>
            </a:r>
            <a:r>
              <a:rPr lang="en-US" altLang="zh-CN" baseline="0" dirty="0"/>
              <a:t>JavaScript</a:t>
            </a:r>
            <a:r>
              <a:rPr lang="zh-CN" altLang="en-US" baseline="0" dirty="0"/>
              <a:t>中的事件；</a:t>
            </a:r>
            <a:endParaRPr lang="en-US" altLang="zh-CN" baseline="0" dirty="0"/>
          </a:p>
          <a:p>
            <a:r>
              <a:rPr lang="en-US" altLang="zh-CN" baseline="0" dirty="0"/>
              <a:t>2</a:t>
            </a:r>
            <a:r>
              <a:rPr lang="zh-CN" altLang="en-US" baseline="0" dirty="0"/>
              <a:t>、让学员了解在</a:t>
            </a:r>
            <a:r>
              <a:rPr lang="en-US" altLang="zh-CN" baseline="0" dirty="0" err="1"/>
              <a:t>Javascript</a:t>
            </a:r>
            <a:r>
              <a:rPr lang="zh-CN" altLang="en-US" baseline="0" dirty="0"/>
              <a:t>中的一些事件；说明事件在网页中应用非常频繁，然后引出下一页的例子，通过例子说明事件在和</a:t>
            </a:r>
            <a:r>
              <a:rPr lang="en-US" altLang="zh-CN" baseline="0" dirty="0"/>
              <a:t>style</a:t>
            </a:r>
            <a:r>
              <a:rPr lang="zh-CN" altLang="en-US" baseline="0" dirty="0"/>
              <a:t>属性相结合实现的</a:t>
            </a:r>
            <a:r>
              <a:rPr lang="zh-CN" altLang="en-US" baseline="0"/>
              <a:t>页面效果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DFD1D-596E-4674-9E32-605A3EBD06B0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修改示例</a:t>
            </a:r>
            <a:r>
              <a:rPr lang="en-US" altLang="zh-CN" dirty="0"/>
              <a:t>7</a:t>
            </a:r>
            <a:r>
              <a:rPr lang="zh-CN" altLang="en-US" dirty="0"/>
              <a:t>的代码，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className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属性实现示例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DFD1D-596E-4674-9E32-605A3EBD06B0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、讲解使用</a:t>
            </a:r>
            <a:r>
              <a:rPr lang="en-US" altLang="zh-CN" sz="1200" dirty="0" err="1"/>
              <a:t>getComputedStyle</a:t>
            </a:r>
            <a:r>
              <a:rPr lang="zh-CN" altLang="en-US" sz="1200" dirty="0"/>
              <a:t>获取样式，但是在</a:t>
            </a:r>
            <a:r>
              <a:rPr lang="en-US" altLang="zh-CN" sz="1200" dirty="0"/>
              <a:t>IE</a:t>
            </a:r>
            <a:r>
              <a:rPr lang="zh-CN" altLang="en-US" sz="1200" dirty="0"/>
              <a:t>中不支持；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、再引出</a:t>
            </a:r>
            <a:r>
              <a:rPr lang="en-US" altLang="zh-CN" sz="1200" dirty="0" err="1"/>
              <a:t>currentStyle</a:t>
            </a:r>
            <a:r>
              <a:rPr lang="zh-CN" altLang="en-US" sz="1200" dirty="0"/>
              <a:t>用来兼容；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DFD1D-596E-4674-9E32-605A3EBD06B0}" type="slidenum">
              <a:rPr lang="zh-CN" altLang="en-US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3720E3-9AA0-493A-B654-4ED46092255A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D18E20-6E7F-4B06-8DA4-320DA4B946BD}" type="slidenum">
              <a:rPr lang="zh-CN" altLang="en-US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226680-6B4C-4061-97B3-CFB9EE3D72D4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51D92C-2103-4046-8981-86FB5CDB5A87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教学指导；</a:t>
            </a:r>
            <a:endParaRPr lang="en-US" altLang="zh-CN" dirty="0"/>
          </a:p>
          <a:p>
            <a:r>
              <a:rPr lang="zh-CN" altLang="en-US" dirty="0"/>
              <a:t>总结部分</a:t>
            </a:r>
            <a:r>
              <a:rPr lang="zh-CN" altLang="zh-CN" dirty="0"/>
              <a:t>主要达到以下几个目的：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b="1" dirty="0"/>
              <a:t>回顾内容</a:t>
            </a:r>
            <a:r>
              <a:rPr lang="zh-CN" altLang="en-US" b="1" dirty="0"/>
              <a:t>。</a:t>
            </a:r>
            <a:r>
              <a:rPr lang="zh-CN" altLang="en-US" dirty="0">
                <a:solidFill>
                  <a:srgbClr val="C00000"/>
                </a:solidFill>
              </a:rPr>
              <a:t>注意与</a:t>
            </a:r>
            <a:r>
              <a:rPr lang="zh-CN" altLang="zh-CN" dirty="0">
                <a:solidFill>
                  <a:srgbClr val="C00000"/>
                </a:solidFill>
              </a:rPr>
              <a:t>与</a:t>
            </a:r>
            <a:r>
              <a:rPr lang="zh-CN" altLang="en-US" dirty="0">
                <a:solidFill>
                  <a:srgbClr val="C00000"/>
                </a:solidFill>
              </a:rPr>
              <a:t>本章任务和目标</a:t>
            </a:r>
            <a:r>
              <a:rPr lang="zh-CN" altLang="zh-CN" dirty="0">
                <a:solidFill>
                  <a:srgbClr val="C00000"/>
                </a:solidFill>
              </a:rPr>
              <a:t>不一样。</a:t>
            </a:r>
            <a:r>
              <a:rPr lang="zh-CN" altLang="en-US" dirty="0">
                <a:solidFill>
                  <a:srgbClr val="C00000"/>
                </a:solidFill>
              </a:rPr>
              <a:t>本章任务和目标是</a:t>
            </a:r>
            <a:r>
              <a:rPr lang="zh-CN" altLang="zh-CN" dirty="0"/>
              <a:t>是强调</a:t>
            </a:r>
            <a:r>
              <a:rPr lang="zh-CN" altLang="en-US" dirty="0"/>
              <a:t>内容概貌，学到技术，告知要学习什么；总结时，</a:t>
            </a:r>
            <a:r>
              <a:rPr lang="zh-CN" altLang="zh-CN" dirty="0"/>
              <a:t>要格外强调观点，把每一</a:t>
            </a:r>
            <a:r>
              <a:rPr lang="zh-CN" altLang="en-US" dirty="0"/>
              <a:t>个知识点</a:t>
            </a:r>
            <a:r>
              <a:rPr lang="zh-CN" altLang="zh-CN" dirty="0"/>
              <a:t>的观点</a:t>
            </a:r>
            <a:r>
              <a:rPr lang="zh-CN" altLang="en-US" dirty="0"/>
              <a:t>结论</a:t>
            </a:r>
            <a:r>
              <a:rPr lang="zh-CN" altLang="zh-CN" dirty="0"/>
              <a:t>都尽量突出出来。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zh-CN" b="1" dirty="0"/>
              <a:t>整理逻辑</a:t>
            </a:r>
            <a:r>
              <a:rPr lang="zh-CN" altLang="en-US" b="1" dirty="0"/>
              <a:t>。</a:t>
            </a:r>
            <a:r>
              <a:rPr lang="zh-CN" altLang="zh-CN" dirty="0"/>
              <a:t>还应该把观点之间的逻辑联系梳理出来</a:t>
            </a:r>
            <a:r>
              <a:rPr lang="zh-CN" altLang="en-US" dirty="0"/>
              <a:t>。</a:t>
            </a:r>
            <a:r>
              <a:rPr lang="zh-CN" altLang="zh-CN" dirty="0"/>
              <a:t>从而使</a:t>
            </a:r>
            <a:r>
              <a:rPr lang="zh-CN" altLang="en-US" dirty="0"/>
              <a:t>知识</a:t>
            </a:r>
            <a:r>
              <a:rPr lang="zh-CN" altLang="zh-CN" dirty="0"/>
              <a:t>系统化、逻辑化。要帮助</a:t>
            </a:r>
            <a:r>
              <a:rPr lang="zh-CN" altLang="en-US" dirty="0"/>
              <a:t>学员</a:t>
            </a:r>
            <a:r>
              <a:rPr lang="zh-CN" altLang="zh-CN" dirty="0"/>
              <a:t>整清逻辑是总结的一大任务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0B55-6173-46DE-93C5-6569EDDE70A2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72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E8451-C521-41FD-A9B2-64E3ACE9AA00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</a:t>
            </a:r>
            <a:r>
              <a:rPr lang="en-US" altLang="zh-CN" dirty="0"/>
              <a:t>DOM</a:t>
            </a:r>
            <a:r>
              <a:rPr lang="zh-CN" altLang="en-US" dirty="0"/>
              <a:t>操作分为三个方面；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、但是这三个方法如何操作页面呢，操作页面什么内容呢，该如何操作呢？当然是按节点关系找到页面元素，然后操作，引出下一页的内容；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DFD1D-596E-4674-9E32-605A3EBD06B0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教学指导：讲解节点之间的关系，以及根节点、父节点和子节点之间的关系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D9A82-4A99-462D-A768-E64A72A8B47F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、讲解节点属性的用法，然后引出示例</a:t>
            </a:r>
            <a:r>
              <a:rPr lang="en-US" altLang="zh-CN" dirty="0"/>
              <a:t>2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、演示示例</a:t>
            </a:r>
            <a:r>
              <a:rPr lang="en-US" altLang="zh-CN" dirty="0"/>
              <a:t>2</a:t>
            </a:r>
            <a:r>
              <a:rPr lang="zh-CN" altLang="en-US" dirty="0"/>
              <a:t>，说明各节点之间的关系，演示属性的用法；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、根据示例</a:t>
            </a:r>
            <a:r>
              <a:rPr lang="en-US" altLang="zh-CN" dirty="0"/>
              <a:t>2</a:t>
            </a:r>
            <a:r>
              <a:rPr lang="zh-CN" altLang="en-US" baseline="0" dirty="0"/>
              <a:t>演示结果不同，引出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element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属性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E99214-2535-45FE-B4A0-9AC06E34679E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E99214-2535-45FE-B4A0-9AC06E34679E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CA2DCB-5795-4DDC-AC19-3B32CF7BAEF3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19FDDB-8BB1-4090-9842-57A09E207722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8AF38-F686-4FA2-9CE2-626ACB1E2099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727" y="276861"/>
            <a:ext cx="10984653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2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9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727" y="276861"/>
            <a:ext cx="10984653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2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9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121" y="276861"/>
            <a:ext cx="10914380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733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359031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4267"/>
            </a:lvl1pPr>
            <a:lvl2pPr>
              <a:buFont typeface="Wingdings" panose="05000000000000000000" charset="0"/>
              <a:buChar char=""/>
              <a:defRPr sz="3733"/>
            </a:lvl2pPr>
            <a:lvl3pPr>
              <a:buFont typeface="Wingdings" panose="05000000000000000000" charset="0"/>
              <a:buChar char=""/>
              <a:defRPr sz="3200"/>
            </a:lvl3pPr>
            <a:lvl4pPr>
              <a:buFont typeface="Webdings" panose="05030102010509060703" charset="0"/>
              <a:buChar char="4"/>
              <a:defRPr sz="2667"/>
            </a:lvl4pPr>
            <a:lvl5pPr>
              <a:buFont typeface="Wingdings" panose="05000000000000000000" charset="0"/>
              <a:buChar char=""/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153139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25848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7" y="465669"/>
            <a:ext cx="4572032" cy="5820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41680" y="1063414"/>
            <a:ext cx="11230187" cy="4525433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14015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3024605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B2E862-A421-4808-8C96-02D61CEE1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" y="0"/>
            <a:ext cx="12187789" cy="68580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80861"/>
            <a:ext cx="10363200" cy="1473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6133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225" y="6059594"/>
            <a:ext cx="3862308" cy="60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77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" y="1"/>
            <a:ext cx="121877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64348" y="381847"/>
            <a:ext cx="7832513" cy="6815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98314" y="1303867"/>
            <a:ext cx="10396220" cy="42502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/35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88" y="-10160"/>
            <a:ext cx="1989667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77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2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33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609585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1219170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828754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2438339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32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8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JavaScript</a:t>
            </a:r>
            <a:r>
              <a:rPr lang="zh-CN" altLang="en-US" dirty="0"/>
              <a:t>操作</a:t>
            </a:r>
            <a:r>
              <a:rPr lang="en-US" dirty="0"/>
              <a:t>DOM</a:t>
            </a:r>
            <a:r>
              <a:rPr lang="zh-CN" altLang="en-US" dirty="0"/>
              <a:t>对象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：访问当当购物车页面节点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单击“结算”按钮，使用节点的层次关系访问节点，在页面下方显示各个商品的价格和所有商品的总价</a:t>
            </a:r>
            <a:endParaRPr lang="en-US" altLang="zh-CN" dirty="0"/>
          </a:p>
          <a:p>
            <a:pPr lvl="1"/>
            <a:r>
              <a:rPr lang="zh-CN" altLang="en-US" dirty="0"/>
              <a:t>使用节点属性和</a:t>
            </a:r>
            <a:r>
              <a:rPr lang="en-US" altLang="zh-CN" dirty="0"/>
              <a:t>element</a:t>
            </a:r>
            <a:r>
              <a:rPr lang="zh-CN" altLang="en-US" dirty="0"/>
              <a:t>属性消除浏览器兼容性</a:t>
            </a:r>
          </a:p>
        </p:txBody>
      </p:sp>
      <p:pic>
        <p:nvPicPr>
          <p:cNvPr id="4" name="Picture 2" descr="F:\2016年工作\ACCP8.0产品开发\jQuery\案例源码\chapter03\Chapter03截图\图3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87" y="3507073"/>
            <a:ext cx="4729681" cy="27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2016年工作\ACCP8.0产品开发\jQuery\案例源码\chapter03\Chapter03截图\图3.7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61" y="3507073"/>
            <a:ext cx="3852752" cy="27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6E81A4-3869-4F79-8D98-FE3D4CD15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2765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765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2765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2766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2765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6C94D45-346A-458C-A491-364D5E98D9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nodeName</a:t>
            </a:r>
            <a:r>
              <a:rPr lang="zh-CN" altLang="en-US" dirty="0"/>
              <a:t>：节点名称</a:t>
            </a:r>
            <a:endParaRPr lang="en-US" altLang="zh-CN" dirty="0"/>
          </a:p>
          <a:p>
            <a:r>
              <a:rPr lang="en-US" altLang="zh-CN" dirty="0" err="1"/>
              <a:t>nodeValue</a:t>
            </a:r>
            <a:r>
              <a:rPr lang="zh-CN" altLang="en-US" dirty="0"/>
              <a:t>：节点值</a:t>
            </a:r>
          </a:p>
          <a:p>
            <a:r>
              <a:rPr lang="en-US" altLang="zh-CN" dirty="0" err="1"/>
              <a:t>nodeType</a:t>
            </a:r>
            <a:r>
              <a:rPr lang="zh-CN" altLang="en-US" dirty="0"/>
              <a:t>：节点类型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7760"/>
              </p:ext>
            </p:extLst>
          </p:nvPr>
        </p:nvGraphicFramePr>
        <p:xfrm>
          <a:off x="2351584" y="3146250"/>
          <a:ext cx="6552728" cy="331236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77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3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节点类型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NodeType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值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元素</a:t>
                      </a:r>
                      <a:r>
                        <a:rPr lang="en-US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element</a:t>
                      </a:r>
                      <a:endParaRPr lang="zh-CN" sz="20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1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属性</a:t>
                      </a:r>
                      <a:r>
                        <a:rPr lang="en-US" sz="20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attr</a:t>
                      </a:r>
                      <a:r>
                        <a:rPr lang="en-US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endParaRPr lang="zh-CN" sz="20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2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8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文本</a:t>
                      </a:r>
                      <a:r>
                        <a:rPr lang="en-US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text</a:t>
                      </a:r>
                      <a:endParaRPr lang="zh-CN" sz="20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3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注释</a:t>
                      </a:r>
                      <a:r>
                        <a:rPr lang="en-US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comments</a:t>
                      </a:r>
                      <a:endParaRPr lang="zh-CN" sz="20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8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文档</a:t>
                      </a:r>
                      <a:r>
                        <a:rPr lang="en-US" sz="20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document</a:t>
                      </a:r>
                      <a:endParaRPr lang="zh-CN" sz="20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20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9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518903-A92E-43E8-9B78-03488D6BF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0C5FEAC-D2FE-4464-B400-6F829740CC05}"/>
              </a:ext>
            </a:extLst>
          </p:cNvPr>
          <p:cNvGrpSpPr/>
          <p:nvPr/>
        </p:nvGrpSpPr>
        <p:grpSpPr>
          <a:xfrm>
            <a:off x="3461393" y="6135470"/>
            <a:ext cx="4608512" cy="515175"/>
            <a:chOff x="1403648" y="3795886"/>
            <a:chExt cx="5714808" cy="321469"/>
          </a:xfrm>
        </p:grpSpPr>
        <p:sp>
          <p:nvSpPr>
            <p:cNvPr id="13" name="圆角矩形 14">
              <a:extLst>
                <a:ext uri="{FF2B5EF4-FFF2-40B4-BE49-F238E27FC236}">
                  <a16:creationId xmlns:a16="http://schemas.microsoft.com/office/drawing/2014/main" id="{912DA6A2-B0F1-4535-81AB-223CADBE6D7B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5">
              <a:extLst>
                <a:ext uri="{FF2B5EF4-FFF2-40B4-BE49-F238E27FC236}">
                  <a16:creationId xmlns:a16="http://schemas.microsoft.com/office/drawing/2014/main" id="{74E38D9C-B439-4FD5-A354-34EDD757B87F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>
              <a:extLst>
                <a:ext uri="{FF2B5EF4-FFF2-40B4-BE49-F238E27FC236}">
                  <a16:creationId xmlns:a16="http://schemas.microsoft.com/office/drawing/2014/main" id="{7096EA4E-968B-4F8D-A005-4BC8D45DE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69980F93-3DA9-41CF-B9B4-2FE582240AD5}"/>
                </a:ext>
              </a:extLst>
            </p:cNvPr>
            <p:cNvSpPr txBox="1"/>
            <p:nvPr/>
          </p:nvSpPr>
          <p:spPr bwMode="auto">
            <a:xfrm>
              <a:off x="3119588" y="3829223"/>
              <a:ext cx="3153067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：节点信息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操作节点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操作节点的属性</a:t>
            </a:r>
            <a:endParaRPr lang="en-US" altLang="zh-CN" dirty="0"/>
          </a:p>
          <a:p>
            <a:r>
              <a:rPr lang="zh-CN" altLang="en-US" dirty="0"/>
              <a:t>创建和插入节点</a:t>
            </a:r>
            <a:endParaRPr lang="en-US" altLang="zh-CN" dirty="0"/>
          </a:p>
          <a:p>
            <a:r>
              <a:rPr lang="zh-CN" altLang="en-US" dirty="0"/>
              <a:t>删除和替换节点</a:t>
            </a:r>
            <a:endParaRPr lang="en-US" altLang="zh-CN" dirty="0"/>
          </a:p>
          <a:p>
            <a:r>
              <a:rPr lang="zh-CN" altLang="en-US" dirty="0"/>
              <a:t>操作节点样式</a:t>
            </a:r>
            <a:endParaRPr lang="en-US" altLang="zh-CN" dirty="0"/>
          </a:p>
          <a:p>
            <a:r>
              <a:rPr lang="zh-CN" altLang="en-US" dirty="0"/>
              <a:t>获取元素的样式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7644F5-B2A5-4A6B-A1F5-75B044A761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2016年工作\ACCP8.0产品开发\jQuery\案例源码\chapter03\Chapter03截图\图3.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2556208"/>
            <a:ext cx="3819113" cy="13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操作节点的属性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getAttribute</a:t>
            </a:r>
            <a:r>
              <a:rPr lang="en-US" altLang="zh-CN" dirty="0"/>
              <a:t>("</a:t>
            </a:r>
            <a:r>
              <a:rPr lang="zh-CN" altLang="en-US" dirty="0"/>
              <a:t>属性名</a:t>
            </a:r>
            <a:r>
              <a:rPr lang="en-US" altLang="zh-CN" dirty="0"/>
              <a:t>")</a:t>
            </a:r>
          </a:p>
          <a:p>
            <a:r>
              <a:rPr lang="en-US" altLang="zh-CN" dirty="0" err="1"/>
              <a:t>setAttribute</a:t>
            </a:r>
            <a:r>
              <a:rPr lang="en-US" altLang="zh-CN" dirty="0"/>
              <a:t>("</a:t>
            </a:r>
            <a:r>
              <a:rPr lang="zh-CN" altLang="en-US" dirty="0"/>
              <a:t>属性名</a:t>
            </a:r>
            <a:r>
              <a:rPr lang="en-US" altLang="zh-CN" dirty="0"/>
              <a:t>","</a:t>
            </a:r>
            <a:r>
              <a:rPr lang="zh-CN" altLang="en-US" dirty="0"/>
              <a:t>属性值</a:t>
            </a:r>
            <a:r>
              <a:rPr lang="en-US" altLang="zh-CN" dirty="0"/>
              <a:t>")</a:t>
            </a:r>
            <a:endParaRPr lang="zh-CN" altLang="en-US" dirty="0"/>
          </a:p>
        </p:txBody>
      </p:sp>
      <p:pic>
        <p:nvPicPr>
          <p:cNvPr id="3074" name="Picture 2" descr="F:\2016年工作\ACCP8.0产品开发\jQuery\案例源码\chapter03\Chapter03截图\图3.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27" y="3645025"/>
            <a:ext cx="2295800" cy="32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2016年工作\ACCP8.0产品开发\jQuery\案例源码\chapter03\Chapter03截图\图3.1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3973385"/>
            <a:ext cx="1944216" cy="280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 bwMode="auto">
          <a:xfrm>
            <a:off x="4583832" y="3501008"/>
            <a:ext cx="1368152" cy="288032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3074" idx="3"/>
          </p:cNvCxnSpPr>
          <p:nvPr/>
        </p:nvCxnSpPr>
        <p:spPr>
          <a:xfrm flipH="1">
            <a:off x="4132227" y="3855842"/>
            <a:ext cx="900100" cy="140151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6036852" y="3501008"/>
            <a:ext cx="1067261" cy="288032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5" idx="2"/>
            <a:endCxn id="3076" idx="1"/>
          </p:cNvCxnSpPr>
          <p:nvPr/>
        </p:nvCxnSpPr>
        <p:spPr>
          <a:xfrm>
            <a:off x="6570482" y="3789040"/>
            <a:ext cx="1325718" cy="158585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A6DDA2-965E-46AD-84F4-6F9BBA826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FDF473-4398-4339-943C-109FAC6897D4}"/>
              </a:ext>
            </a:extLst>
          </p:cNvPr>
          <p:cNvGrpSpPr/>
          <p:nvPr/>
        </p:nvGrpSpPr>
        <p:grpSpPr>
          <a:xfrm>
            <a:off x="3647728" y="6175524"/>
            <a:ext cx="4608512" cy="515175"/>
            <a:chOff x="1403648" y="3795886"/>
            <a:chExt cx="5714808" cy="321469"/>
          </a:xfrm>
        </p:grpSpPr>
        <p:sp>
          <p:nvSpPr>
            <p:cNvPr id="18" name="圆角矩形 14">
              <a:extLst>
                <a:ext uri="{FF2B5EF4-FFF2-40B4-BE49-F238E27FC236}">
                  <a16:creationId xmlns:a16="http://schemas.microsoft.com/office/drawing/2014/main" id="{9B33FB18-5316-4D70-8606-55CE95AEF2E3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圆角矩形 15">
              <a:extLst>
                <a:ext uri="{FF2B5EF4-FFF2-40B4-BE49-F238E27FC236}">
                  <a16:creationId xmlns:a16="http://schemas.microsoft.com/office/drawing/2014/main" id="{44958B33-CF97-4579-999B-99EFABA1A20B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5" name="Picture 8" descr="说话气泡new">
              <a:extLst>
                <a:ext uri="{FF2B5EF4-FFF2-40B4-BE49-F238E27FC236}">
                  <a16:creationId xmlns:a16="http://schemas.microsoft.com/office/drawing/2014/main" id="{E3037581-9E23-4EF7-87E4-53C8001CA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7">
              <a:extLst>
                <a:ext uri="{FF2B5EF4-FFF2-40B4-BE49-F238E27FC236}">
                  <a16:creationId xmlns:a16="http://schemas.microsoft.com/office/drawing/2014/main" id="{5C555D80-2427-43C5-B88F-9C73506ABC91}"/>
                </a:ext>
              </a:extLst>
            </p:cNvPr>
            <p:cNvSpPr txBox="1"/>
            <p:nvPr/>
          </p:nvSpPr>
          <p:spPr bwMode="auto">
            <a:xfrm>
              <a:off x="2817440" y="3829223"/>
              <a:ext cx="3757363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：操作节点属性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创建和插入节点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创建节点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452662" y="1916832"/>
          <a:ext cx="7675786" cy="2807532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3139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描述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createElement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 </a:t>
                      </a: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tagName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)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创建一个标签名为</a:t>
                      </a: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tagName</a:t>
                      </a: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的新元素节点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A.appendChild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 B)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把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B</a:t>
                      </a: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节点追加至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</a:t>
                      </a: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节点的末尾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insertBefore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 A,B )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把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A</a:t>
                      </a: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节点插入到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B</a:t>
                      </a: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节点之前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cloneNode</a:t>
                      </a:r>
                      <a:r>
                        <a:rPr 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(deep)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复制某个指定的节点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098" name="Picture 2" descr="F:\2016年工作\ACCP8.0产品开发\jQuery\案例源码\chapter03\Chapter03截图\图3.1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916832"/>
            <a:ext cx="423694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2016年工作\ACCP8.0产品开发\jQuery\案例源码\chapter03\Chapter03截图\图3.1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1" y="2485520"/>
            <a:ext cx="5113333" cy="33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094307-6D8D-4B87-8480-A6134DD50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2B0CFE-C264-4AB1-B3D7-1D378DB3C4A0}"/>
              </a:ext>
            </a:extLst>
          </p:cNvPr>
          <p:cNvGrpSpPr/>
          <p:nvPr/>
        </p:nvGrpSpPr>
        <p:grpSpPr>
          <a:xfrm>
            <a:off x="3774388" y="6098763"/>
            <a:ext cx="4608512" cy="515175"/>
            <a:chOff x="1403648" y="3795886"/>
            <a:chExt cx="5714808" cy="321469"/>
          </a:xfrm>
        </p:grpSpPr>
        <p:sp>
          <p:nvSpPr>
            <p:cNvPr id="14" name="圆角矩形 14">
              <a:extLst>
                <a:ext uri="{FF2B5EF4-FFF2-40B4-BE49-F238E27FC236}">
                  <a16:creationId xmlns:a16="http://schemas.microsoft.com/office/drawing/2014/main" id="{6424ED6C-6167-4E00-97F4-8394225834CD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BB6A17F5-1C16-4DAE-A9E4-6D7478EF47D7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>
              <a:extLst>
                <a:ext uri="{FF2B5EF4-FFF2-40B4-BE49-F238E27FC236}">
                  <a16:creationId xmlns:a16="http://schemas.microsoft.com/office/drawing/2014/main" id="{506603EC-398D-4283-A188-A6D8ED25C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4E460ED-0BEF-47AC-97EF-EAB8E3B0247E}"/>
                </a:ext>
              </a:extLst>
            </p:cNvPr>
            <p:cNvSpPr txBox="1"/>
            <p:nvPr/>
          </p:nvSpPr>
          <p:spPr bwMode="auto">
            <a:xfrm>
              <a:off x="3119588" y="3829223"/>
              <a:ext cx="3153067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：操作节点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删除和替换节点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7BAC878-510D-4A38-A403-EE40821A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86426"/>
              </p:ext>
            </p:extLst>
          </p:nvPr>
        </p:nvGraphicFramePr>
        <p:xfrm>
          <a:off x="1624305" y="1330430"/>
          <a:ext cx="8136904" cy="1661463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468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描述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removeChild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( node)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删除指定的节点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replaceChild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( 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newNode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, 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oldNode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)</a:t>
                      </a:r>
                      <a:r>
                        <a:rPr 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属性</a:t>
                      </a:r>
                      <a:r>
                        <a:rPr lang="en-US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attr</a:t>
                      </a:r>
                      <a:r>
                        <a:rPr 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用其他的节点替换指定的节点</a:t>
                      </a:r>
                      <a:endParaRPr lang="zh-CN" sz="18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22" name="Picture 2" descr="F:\2016年工作\ACCP8.0产品开发\jQuery\案例源码\chapter03\Chapter03截图\图3.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780928"/>
            <a:ext cx="3578916" cy="23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2016年工作\ACCP8.0产品开发\jQuery\案例源码\chapter03\Chapter03截图\图3.1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57" y="4125914"/>
            <a:ext cx="4003643" cy="260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>
            <a:off x="2999656" y="4869160"/>
            <a:ext cx="3168352" cy="108012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439816" y="4823695"/>
            <a:ext cx="3168352" cy="108012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594992" y="2780928"/>
            <a:ext cx="6858000" cy="309949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delNode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("first");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delNode.parentNode.</a:t>
            </a:r>
            <a:r>
              <a:rPr lang="en-US" altLang="en-US" b="1" dirty="0" err="1">
                <a:solidFill>
                  <a:srgbClr val="FF0000"/>
                </a:solidFill>
              </a:rPr>
              <a:t>removeChild</a:t>
            </a:r>
            <a:r>
              <a:rPr lang="en-US" altLang="en-US" b="1" dirty="0"/>
              <a:t>(</a:t>
            </a:r>
            <a:r>
              <a:rPr lang="en-US" altLang="en-US" b="1" dirty="0" err="1"/>
              <a:t>delNode</a:t>
            </a:r>
            <a:r>
              <a:rPr lang="en-US" altLang="en-US" b="1" dirty="0"/>
              <a:t>);</a:t>
            </a:r>
          </a:p>
          <a:p>
            <a:pPr>
              <a:lnSpc>
                <a:spcPct val="150000"/>
              </a:lnSpc>
              <a:defRPr/>
            </a:pPr>
            <a:endParaRPr lang="en-US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oldNode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("second");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newNode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FF0000"/>
                </a:solidFill>
              </a:rPr>
              <a:t>createElement</a:t>
            </a:r>
            <a:r>
              <a:rPr lang="en-US" altLang="en-US" b="1" dirty="0"/>
              <a:t>("</a:t>
            </a:r>
            <a:r>
              <a:rPr lang="en-US" altLang="en-US" b="1" dirty="0" err="1"/>
              <a:t>img</a:t>
            </a:r>
            <a:r>
              <a:rPr lang="en-US" altLang="en-US" b="1" dirty="0"/>
              <a:t>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newNode.setAttribute</a:t>
            </a:r>
            <a:r>
              <a:rPr lang="en-US" altLang="en-US" b="1" dirty="0"/>
              <a:t>("</a:t>
            </a:r>
            <a:r>
              <a:rPr lang="en-US" altLang="en-US" b="1" dirty="0" err="1"/>
              <a:t>src</a:t>
            </a:r>
            <a:r>
              <a:rPr lang="en-US" altLang="en-US" b="1" dirty="0"/>
              <a:t>","images/f03.jpg");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oldNode.parentNode.</a:t>
            </a:r>
            <a:r>
              <a:rPr lang="en-US" altLang="en-US" b="1" dirty="0" err="1">
                <a:solidFill>
                  <a:srgbClr val="FF0000"/>
                </a:solidFill>
              </a:rPr>
              <a:t>replaceChild</a:t>
            </a:r>
            <a:r>
              <a:rPr lang="en-US" altLang="en-US" b="1" dirty="0"/>
              <a:t>(</a:t>
            </a:r>
            <a:r>
              <a:rPr lang="en-US" altLang="en-US" b="1" dirty="0" err="1"/>
              <a:t>newNode,oldNode</a:t>
            </a:r>
            <a:r>
              <a:rPr lang="en-US" altLang="en-US" b="1" dirty="0"/>
              <a:t>);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758FA47-ABF5-493D-BDE3-753EF0425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6E5508-0BE4-45A6-AB90-F1071114243D}"/>
              </a:ext>
            </a:extLst>
          </p:cNvPr>
          <p:cNvGrpSpPr/>
          <p:nvPr/>
        </p:nvGrpSpPr>
        <p:grpSpPr>
          <a:xfrm>
            <a:off x="3709471" y="6190255"/>
            <a:ext cx="4608512" cy="515175"/>
            <a:chOff x="1403648" y="3795886"/>
            <a:chExt cx="5714808" cy="321469"/>
          </a:xfrm>
        </p:grpSpPr>
        <p:sp>
          <p:nvSpPr>
            <p:cNvPr id="18" name="圆角矩形 14">
              <a:extLst>
                <a:ext uri="{FF2B5EF4-FFF2-40B4-BE49-F238E27FC236}">
                  <a16:creationId xmlns:a16="http://schemas.microsoft.com/office/drawing/2014/main" id="{3C352E23-53FC-4214-A640-859210051445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42367CBA-2833-44BC-80B5-C6EA9ECDB4A0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0" name="Picture 8" descr="说话气泡new">
              <a:extLst>
                <a:ext uri="{FF2B5EF4-FFF2-40B4-BE49-F238E27FC236}">
                  <a16:creationId xmlns:a16="http://schemas.microsoft.com/office/drawing/2014/main" id="{BDDAB366-DFC9-43A3-A3FB-AFC7A8980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2B1AF78-CD41-4549-ADBB-785594F468B9}"/>
                </a:ext>
              </a:extLst>
            </p:cNvPr>
            <p:cNvSpPr txBox="1"/>
            <p:nvPr/>
          </p:nvSpPr>
          <p:spPr bwMode="auto">
            <a:xfrm>
              <a:off x="2666366" y="3829223"/>
              <a:ext cx="4059510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：删除和替换节点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：操作当当购物车页面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单击“删除”按钮，使用</a:t>
            </a:r>
            <a:r>
              <a:rPr lang="en-US" altLang="zh-CN" dirty="0" err="1"/>
              <a:t>parentNode</a:t>
            </a:r>
            <a:r>
              <a:rPr lang="zh-CN" altLang="en-US" dirty="0"/>
              <a:t>访问当前节点的父亲节点等，使用</a:t>
            </a:r>
            <a:r>
              <a:rPr lang="en-US" altLang="zh-CN" dirty="0" err="1"/>
              <a:t>removeChild</a:t>
            </a:r>
            <a:r>
              <a:rPr lang="en-US" altLang="zh-CN" dirty="0"/>
              <a:t>( )</a:t>
            </a:r>
            <a:r>
              <a:rPr lang="zh-CN" altLang="en-US" dirty="0"/>
              <a:t>删除当前商品</a:t>
            </a:r>
          </a:p>
        </p:txBody>
      </p:sp>
      <p:pic>
        <p:nvPicPr>
          <p:cNvPr id="6147" name="Picture 3" descr="F:\2016年工作\ACCP8.0产品开发\jQuery\案例源码\chapter03\Chapter03截图\图3.2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06" y="3110679"/>
            <a:ext cx="5873950" cy="311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:\2016年工作\ACCP8.0产品开发\jQuery\案例源码\chapter03\Chapter03截图\图3.2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86" y="3637163"/>
            <a:ext cx="4392488" cy="165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860C68-A33F-4700-B147-498803CB79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F402D9-CEEC-4342-BD8A-CF23B246C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操作节点样式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70" y="3556055"/>
            <a:ext cx="465535" cy="12054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613" y="2852692"/>
            <a:ext cx="3021654" cy="167293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4589987" y="2032623"/>
            <a:ext cx="995803" cy="86360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/>
          <p:cNvSpPr txBox="1"/>
          <p:nvPr/>
        </p:nvSpPr>
        <p:spPr bwMode="auto">
          <a:xfrm>
            <a:off x="1055440" y="1470681"/>
            <a:ext cx="8252271" cy="48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dirty="0"/>
              <a:t>如何实现鼠标移至“我的购物车”显示商品内容？</a:t>
            </a:r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1055440" y="4525627"/>
            <a:ext cx="7316167" cy="199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dirty="0"/>
              <a:t>改变样式的属性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dirty="0"/>
              <a:t>style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dirty="0" err="1"/>
              <a:t>className</a:t>
            </a:r>
            <a:r>
              <a:rPr lang="zh-CN" altLang="en-US" dirty="0"/>
              <a:t>属性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D3EE7C-245D-4D7B-9D99-7DD088D38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0" y="1815254"/>
            <a:ext cx="12192000" cy="2976033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53" y="2132754"/>
            <a:ext cx="7003627" cy="1724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1054" y="2523914"/>
            <a:ext cx="698923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1219170"/>
            <a:r>
              <a:rPr lang="zh-CN" altLang="en-US" sz="5333" b="1" kern="1400" spc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9164" y="3781213"/>
            <a:ext cx="45110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style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元素</a:t>
            </a:r>
            <a:r>
              <a:rPr lang="en-US" altLang="zh-CN" dirty="0"/>
              <a:t>.style.</a:t>
            </a:r>
            <a:r>
              <a:rPr lang="zh-CN" altLang="en-US" dirty="0"/>
              <a:t>样式属性＝</a:t>
            </a:r>
            <a:r>
              <a:rPr lang="en-US" altLang="zh-CN" dirty="0"/>
              <a:t>"</a:t>
            </a:r>
            <a:r>
              <a:rPr lang="zh-CN" altLang="en-US" dirty="0"/>
              <a:t>值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711624" y="1988840"/>
            <a:ext cx="6858000" cy="115212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document.getElementById</a:t>
            </a:r>
            <a:r>
              <a:rPr lang="en-US" altLang="en-US" b="1" dirty="0"/>
              <a:t>("titles").</a:t>
            </a:r>
            <a:r>
              <a:rPr lang="en-US" altLang="en-US" b="1" dirty="0" err="1">
                <a:solidFill>
                  <a:srgbClr val="FF0000"/>
                </a:solidFill>
              </a:rPr>
              <a:t>style.</a:t>
            </a:r>
            <a:r>
              <a:rPr lang="en-US" altLang="en-US" b="1" dirty="0" err="1"/>
              <a:t>color</a:t>
            </a:r>
            <a:r>
              <a:rPr lang="en-US" altLang="en-US" b="1" dirty="0"/>
              <a:t>="#ff0000"; 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document.getElementById</a:t>
            </a:r>
            <a:r>
              <a:rPr lang="en-US" altLang="en-US" b="1" dirty="0"/>
              <a:t>("titles").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.fontSize</a:t>
            </a:r>
            <a:r>
              <a:rPr lang="en-US" altLang="en-US" b="1" dirty="0"/>
              <a:t>="25px ";</a:t>
            </a:r>
          </a:p>
        </p:txBody>
      </p:sp>
      <p:graphicFrame>
        <p:nvGraphicFramePr>
          <p:cNvPr id="9" name="Group 29"/>
          <p:cNvGraphicFramePr>
            <a:graphicFrameLocks noGrp="1"/>
          </p:cNvGraphicFramePr>
          <p:nvPr/>
        </p:nvGraphicFramePr>
        <p:xfrm>
          <a:off x="1925165" y="3284985"/>
          <a:ext cx="8550731" cy="2680133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133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类别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属性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背景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backgroundColor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backgroundImage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backgroundRepeat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文本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fontSize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fontWeight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textAlign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textDecoration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font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color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padding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paddingTop</a:t>
                      </a: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 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paddingBottom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paddingLeft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paddingRight</a:t>
                      </a:r>
                      <a:endParaRPr lang="en-US" alt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边框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border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borderTop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borderBottom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borderLeft</a:t>
                      </a: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、</a:t>
                      </a: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borderRight</a:t>
                      </a:r>
                      <a:endParaRPr lang="en-US" alt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oup 29"/>
          <p:cNvGraphicFramePr>
            <a:graphicFrameLocks noGrp="1"/>
          </p:cNvGraphicFramePr>
          <p:nvPr/>
        </p:nvGraphicFramePr>
        <p:xfrm>
          <a:off x="1868526" y="3284985"/>
          <a:ext cx="8550731" cy="2680133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643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7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2" charset="-122"/>
                          <a:ea typeface="黑体" panose="02010609060101010101" pitchFamily="2" charset="-122"/>
                        </a:rPr>
                        <a:t>描述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000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onclick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当用户单击某个对象时调用事件</a:t>
                      </a:r>
                      <a:endParaRPr 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onmouseover</a:t>
                      </a:r>
                      <a:endParaRPr lang="zh-CN" altLang="en-US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鼠标移到某元素之上</a:t>
                      </a:r>
                      <a:endParaRPr lang="en-US" alt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onmouseout</a:t>
                      </a:r>
                      <a:endParaRPr lang="zh-CN" altLang="en-US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鼠标从某元素移开</a:t>
                      </a:r>
                      <a:endParaRPr lang="en-US" alt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kern="1050" dirty="0" err="1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onmousedown</a:t>
                      </a:r>
                      <a:endParaRPr lang="zh-CN" altLang="en-US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50" dirty="0">
                          <a:effectLst/>
                          <a:latin typeface="+mn-lt"/>
                          <a:ea typeface="微软雅黑" panose="020B0503020204020204" pitchFamily="34" charset="-122"/>
                          <a:cs typeface="Times New Roman" panose="02020603050405020304"/>
                        </a:rPr>
                        <a:t>鼠标按钮被按下</a:t>
                      </a:r>
                      <a:endParaRPr lang="en-US" altLang="zh-CN" sz="1800" kern="105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CEE7A-71BF-405C-AEBB-01B4F2CCDE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我的购物车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1BC40983-9823-49C3-829B-111F9C40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036722" y="1412776"/>
            <a:ext cx="8248666" cy="345638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function over(){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style.</a:t>
            </a:r>
            <a:r>
              <a:rPr lang="en-US" altLang="en-US" b="1" dirty="0" err="1"/>
              <a:t>backgroundColor</a:t>
            </a:r>
            <a:r>
              <a:rPr lang="en-US" altLang="en-US" b="1" dirty="0"/>
              <a:t>="#</a:t>
            </a:r>
            <a:r>
              <a:rPr lang="en-US" altLang="en-US" b="1" dirty="0" err="1"/>
              <a:t>ffffff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.zIndex</a:t>
            </a:r>
            <a:r>
              <a:rPr lang="en-US" altLang="en-US" b="1" dirty="0"/>
              <a:t>="100";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.borderBottom</a:t>
            </a:r>
            <a:r>
              <a:rPr lang="en-US" altLang="en-US" b="1" dirty="0"/>
              <a:t>="none";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.display</a:t>
            </a:r>
            <a:r>
              <a:rPr lang="en-US" altLang="en-US" b="1" dirty="0"/>
              <a:t>="block";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.position</a:t>
            </a:r>
            <a:r>
              <a:rPr lang="en-US" altLang="en-US" b="1" dirty="0"/>
              <a:t>="relative";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.top</a:t>
            </a:r>
            <a:r>
              <a:rPr lang="en-US" altLang="en-US" b="1" dirty="0"/>
              <a:t>="-1px";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}</a:t>
            </a: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027211" y="1434164"/>
            <a:ext cx="8248666" cy="280831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function out(){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.backgroundColor</a:t>
            </a:r>
            <a:r>
              <a:rPr lang="en-US" altLang="en-US" b="1" dirty="0"/>
              <a:t>="#f9f9f9";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style.</a:t>
            </a:r>
            <a:r>
              <a:rPr lang="en-US" altLang="en-US" b="1" dirty="0" err="1"/>
              <a:t>borderBottom</a:t>
            </a:r>
            <a:r>
              <a:rPr lang="en-US" altLang="en-US" b="1" dirty="0"/>
              <a:t>="solid 1px #</a:t>
            </a:r>
            <a:r>
              <a:rPr lang="en-US" altLang="en-US" b="1" dirty="0" err="1"/>
              <a:t>dcdcdc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style</a:t>
            </a:r>
            <a:r>
              <a:rPr lang="en-US" altLang="en-US" b="1" dirty="0" err="1"/>
              <a:t>.display</a:t>
            </a:r>
            <a:r>
              <a:rPr lang="en-US" altLang="en-US" b="1" dirty="0"/>
              <a:t>="none";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}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250912-B279-4200-B19F-8CDF92511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709751-4F3E-4E4D-897F-CE733E5C5E62}"/>
              </a:ext>
            </a:extLst>
          </p:cNvPr>
          <p:cNvGrpSpPr/>
          <p:nvPr/>
        </p:nvGrpSpPr>
        <p:grpSpPr>
          <a:xfrm>
            <a:off x="3473010" y="6126713"/>
            <a:ext cx="4608512" cy="515175"/>
            <a:chOff x="1403648" y="3795886"/>
            <a:chExt cx="5714808" cy="321469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094C0BC5-93A6-43BA-B57C-449F0ACE9233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943D4DCC-8045-4648-A5DD-63DC487C52E5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43CD110A-5C66-4895-95EC-CA3994E9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DA30403A-FDD0-405E-9F29-D2A8E36DFE8E}"/>
                </a:ext>
              </a:extLst>
            </p:cNvPr>
            <p:cNvSpPr txBox="1"/>
            <p:nvPr/>
          </p:nvSpPr>
          <p:spPr bwMode="auto">
            <a:xfrm>
              <a:off x="2968514" y="3829223"/>
              <a:ext cx="3455213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：我的购物车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className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元素</a:t>
            </a:r>
            <a:r>
              <a:rPr lang="en-US" altLang="zh-CN" dirty="0"/>
              <a:t>.</a:t>
            </a:r>
            <a:r>
              <a:rPr lang="en-US" altLang="zh-CN" dirty="0" err="1"/>
              <a:t>className</a:t>
            </a:r>
            <a:r>
              <a:rPr lang="en-US" altLang="zh-CN" dirty="0"/>
              <a:t>="</a:t>
            </a:r>
            <a:r>
              <a:rPr lang="zh-CN" altLang="en-US" dirty="0"/>
              <a:t>样式名称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415480" y="2023580"/>
            <a:ext cx="7650625" cy="352839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function over(){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className</a:t>
            </a:r>
            <a:r>
              <a:rPr lang="en-US" altLang="en-US" b="1" dirty="0"/>
              <a:t>="</a:t>
            </a:r>
            <a:r>
              <a:rPr lang="en-US" altLang="en-US" b="1" dirty="0" err="1"/>
              <a:t>cartOver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className</a:t>
            </a:r>
            <a:r>
              <a:rPr lang="en-US" altLang="en-US" b="1" dirty="0"/>
              <a:t>="</a:t>
            </a:r>
            <a:r>
              <a:rPr lang="en-US" altLang="en-US" b="1" dirty="0" err="1"/>
              <a:t>cartListOver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}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function out(){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("cart").</a:t>
            </a:r>
            <a:r>
              <a:rPr lang="en-US" altLang="en-US" b="1" dirty="0" err="1">
                <a:solidFill>
                  <a:srgbClr val="FF0000"/>
                </a:solidFill>
              </a:rPr>
              <a:t>className</a:t>
            </a:r>
            <a:r>
              <a:rPr lang="en-US" altLang="en-US" b="1" dirty="0"/>
              <a:t>="</a:t>
            </a:r>
            <a:r>
              <a:rPr lang="en-US" altLang="en-US" b="1" dirty="0" err="1"/>
              <a:t>cartOut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className</a:t>
            </a:r>
            <a:r>
              <a:rPr lang="en-US" altLang="en-US" b="1" dirty="0"/>
              <a:t>="</a:t>
            </a:r>
            <a:r>
              <a:rPr lang="en-US" altLang="en-US" b="1" dirty="0" err="1"/>
              <a:t>cartListOut</a:t>
            </a:r>
            <a:r>
              <a:rPr lang="en-US" altLang="en-US" b="1" dirty="0"/>
              <a:t>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}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E4ED15-0727-469B-B7DF-81ACE30478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416E854-DAB0-4301-9B4B-4B4275EDB03E}"/>
              </a:ext>
            </a:extLst>
          </p:cNvPr>
          <p:cNvGrpSpPr/>
          <p:nvPr/>
        </p:nvGrpSpPr>
        <p:grpSpPr>
          <a:xfrm>
            <a:off x="3359696" y="5979958"/>
            <a:ext cx="4608512" cy="515175"/>
            <a:chOff x="1403648" y="3795886"/>
            <a:chExt cx="5714808" cy="321469"/>
          </a:xfrm>
        </p:grpSpPr>
        <p:sp>
          <p:nvSpPr>
            <p:cNvPr id="20" name="圆角矩形 14">
              <a:extLst>
                <a:ext uri="{FF2B5EF4-FFF2-40B4-BE49-F238E27FC236}">
                  <a16:creationId xmlns:a16="http://schemas.microsoft.com/office/drawing/2014/main" id="{80DC31C7-DE80-43AD-97E9-A92BD807D143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15">
              <a:extLst>
                <a:ext uri="{FF2B5EF4-FFF2-40B4-BE49-F238E27FC236}">
                  <a16:creationId xmlns:a16="http://schemas.microsoft.com/office/drawing/2014/main" id="{E23C6388-D9EB-4A40-9919-FCFD9CAE2584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5348D563-5746-468D-B7BE-DE47E0551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2FBD9499-B210-4DCE-8655-DB3B85062239}"/>
                </a:ext>
              </a:extLst>
            </p:cNvPr>
            <p:cNvSpPr txBox="1"/>
            <p:nvPr/>
          </p:nvSpPr>
          <p:spPr bwMode="auto">
            <a:xfrm>
              <a:off x="2968514" y="3829223"/>
              <a:ext cx="3455213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：我的购物车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元素</a:t>
            </a:r>
            <a:r>
              <a:rPr lang="en-US" altLang="zh-CN" dirty="0"/>
              <a:t>.style.</a:t>
            </a:r>
            <a:r>
              <a:rPr lang="zh-CN" altLang="en-US" dirty="0"/>
              <a:t>样式属性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获取元素的样式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448191" y="1938122"/>
            <a:ext cx="6840760" cy="72008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 altLang="en-US" b="1" dirty="0"/>
              <a:t>alert(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").display);</a:t>
            </a: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1467113" y="2825978"/>
            <a:ext cx="7842874" cy="618641"/>
          </a:xfrm>
          <a:prstGeom prst="rect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lvl1pPr marL="0" indent="0" eaLnBrk="0" hangingPunct="0">
              <a:lnSpc>
                <a:spcPct val="150000"/>
              </a:lnSpc>
              <a:buClr>
                <a:srgbClr val="0E9CDE"/>
              </a:buClr>
              <a:buSzPct val="100000"/>
              <a:buFont typeface="Wingdings" panose="05000000000000000000" pitchFamily="2" charset="2"/>
              <a:buNone/>
              <a:defRPr sz="2000" b="1"/>
            </a:lvl1pPr>
            <a:lvl2pPr marL="742950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en-US" altLang="zh-CN" dirty="0" err="1"/>
              <a:t>document.defaultView.getComputedStyle</a:t>
            </a:r>
            <a:r>
              <a:rPr lang="en-US" altLang="zh-CN" dirty="0"/>
              <a:t>(</a:t>
            </a:r>
            <a:r>
              <a:rPr lang="zh-CN" altLang="en-US" dirty="0"/>
              <a:t>元素</a:t>
            </a:r>
            <a:r>
              <a:rPr lang="en-US" altLang="zh-CN" dirty="0"/>
              <a:t>,null).</a:t>
            </a:r>
            <a:r>
              <a:rPr lang="zh-CN" altLang="en-US" dirty="0"/>
              <a:t>属性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1467113" y="3665965"/>
            <a:ext cx="7834558" cy="100768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cartList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alert(</a:t>
            </a:r>
            <a:r>
              <a:rPr lang="en-US" altLang="en-US" b="1" dirty="0" err="1"/>
              <a:t>document.defaultView.</a:t>
            </a:r>
            <a:r>
              <a:rPr lang="en-US" altLang="en-US" b="1" dirty="0" err="1">
                <a:solidFill>
                  <a:srgbClr val="FF0000"/>
                </a:solidFill>
              </a:rPr>
              <a:t>getComputedStyle</a:t>
            </a:r>
            <a:r>
              <a:rPr lang="en-US" altLang="en-US" b="1" dirty="0"/>
              <a:t>(</a:t>
            </a:r>
            <a:r>
              <a:rPr lang="en-US" altLang="en-US" b="1" dirty="0" err="1"/>
              <a:t>cartList,null</a:t>
            </a:r>
            <a:r>
              <a:rPr lang="en-US" altLang="en-US" b="1" dirty="0"/>
              <a:t>).display);</a:t>
            </a:r>
          </a:p>
          <a:p>
            <a:pPr>
              <a:lnSpc>
                <a:spcPct val="150000"/>
              </a:lnSpc>
              <a:defRPr/>
            </a:pPr>
            <a:endParaRPr lang="en-US" altLang="en-US" b="1" dirty="0"/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1442286" y="4894995"/>
            <a:ext cx="5257099" cy="618641"/>
          </a:xfrm>
          <a:prstGeom prst="rect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indent="0" eaLnBrk="0" hangingPunct="0">
              <a:lnSpc>
                <a:spcPct val="150000"/>
              </a:lnSpc>
              <a:buClr>
                <a:srgbClr val="0E9CDE"/>
              </a:buClr>
              <a:buSzPct val="100000"/>
              <a:buFont typeface="Wingdings" panose="05000000000000000000" pitchFamily="2" charset="2"/>
              <a:buNone/>
              <a:defRPr sz="2000" b="1"/>
            </a:lvl1pPr>
            <a:lvl2pPr marL="742950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latin typeface="+mn-lt"/>
                <a:ea typeface="微软雅黑" panose="020B0503020204020204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en-US" altLang="zh-CN" dirty="0"/>
              <a:t>HTML</a:t>
            </a:r>
            <a:r>
              <a:rPr lang="zh-CN" altLang="en-US" dirty="0"/>
              <a:t>元素</a:t>
            </a:r>
            <a:r>
              <a:rPr lang="en-US" altLang="zh-CN" dirty="0"/>
              <a:t>. </a:t>
            </a:r>
            <a:r>
              <a:rPr lang="en-US" altLang="zh-CN" dirty="0" err="1"/>
              <a:t>currentStyle</a:t>
            </a:r>
            <a:r>
              <a:rPr lang="en-US" altLang="zh-CN" dirty="0"/>
              <a:t>.</a:t>
            </a:r>
            <a:r>
              <a:rPr lang="zh-CN" altLang="en-US" dirty="0"/>
              <a:t>样式属性</a:t>
            </a:r>
            <a:r>
              <a:rPr lang="en-US" altLang="zh-CN" dirty="0"/>
              <a:t>;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1442286" y="5712247"/>
            <a:ext cx="7848872" cy="55267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alert(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</a:t>
            </a:r>
            <a:r>
              <a:rPr lang="en-US" altLang="en-US" b="1" dirty="0" err="1"/>
              <a:t>cartList</a:t>
            </a:r>
            <a:r>
              <a:rPr lang="en-US" altLang="en-US" b="1" dirty="0"/>
              <a:t>").</a:t>
            </a:r>
            <a:r>
              <a:rPr lang="en-US" altLang="en-US" b="1" dirty="0" err="1">
                <a:solidFill>
                  <a:srgbClr val="FF0000"/>
                </a:solidFill>
              </a:rPr>
              <a:t>currentStyle</a:t>
            </a:r>
            <a:r>
              <a:rPr lang="en-US" altLang="en-US" b="1" dirty="0" err="1"/>
              <a:t>.display</a:t>
            </a:r>
            <a:r>
              <a:rPr lang="en-US" altLang="en-US" b="1" dirty="0"/>
              <a:t>);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8293724" y="4894995"/>
            <a:ext cx="2166086" cy="730307"/>
          </a:xfrm>
          <a:prstGeom prst="rect">
            <a:avLst/>
          </a:prstGeom>
          <a:solidFill>
            <a:srgbClr val="0070C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en-US" altLang="zh-CN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zh-CN" altLang="en-US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</a:p>
        </p:txBody>
      </p:sp>
      <p:cxnSp>
        <p:nvCxnSpPr>
          <p:cNvPr id="18" name="直接箭头连接符 17"/>
          <p:cNvCxnSpPr>
            <a:cxnSpLocks/>
            <a:stCxn id="17" idx="1"/>
          </p:cNvCxnSpPr>
          <p:nvPr/>
        </p:nvCxnSpPr>
        <p:spPr>
          <a:xfrm flipH="1">
            <a:off x="6699385" y="5260149"/>
            <a:ext cx="1594339" cy="563764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3AAD89-0A76-4002-9F8C-261250999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：制作课工场论坛发贴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训练要点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createElement</a:t>
            </a:r>
            <a:r>
              <a:rPr lang="zh-CN" altLang="en-US" dirty="0"/>
              <a:t>创建节点元素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setAttribute</a:t>
            </a:r>
            <a:r>
              <a:rPr lang="en-US" altLang="zh-CN" dirty="0"/>
              <a:t>( )</a:t>
            </a:r>
            <a:r>
              <a:rPr lang="zh-CN" altLang="en-US" dirty="0"/>
              <a:t>设置节点的属性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appendChild</a:t>
            </a:r>
            <a:r>
              <a:rPr lang="en-US" altLang="zh-CN" dirty="0"/>
              <a:t> ( )</a:t>
            </a:r>
            <a:r>
              <a:rPr lang="zh-CN" altLang="en-US" dirty="0"/>
              <a:t>向指定节点之后插入节点元素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insertBefore</a:t>
            </a:r>
            <a:r>
              <a:rPr lang="en-US" altLang="zh-CN" dirty="0"/>
              <a:t> ( )</a:t>
            </a:r>
            <a:r>
              <a:rPr lang="zh-CN" altLang="en-US" dirty="0"/>
              <a:t>向指定节点之前插入节点元素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value</a:t>
            </a:r>
            <a:r>
              <a:rPr lang="zh-CN" altLang="en-US" dirty="0"/>
              <a:t>获取表单元素的值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style</a:t>
            </a:r>
            <a:r>
              <a:rPr lang="zh-CN" altLang="en-US" dirty="0"/>
              <a:t>属性设置元素的显示和隐藏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C9C298-6F93-411D-8360-F92420BB7A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F:\2016年工作\ACCP8.0产品开发\jQuery\案例源码\chapter03\Chapter03截图\图3.29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644" y="3941873"/>
            <a:ext cx="3974036" cy="26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：制作课工场论坛发贴</a:t>
            </a:r>
            <a:r>
              <a:rPr lang="en-US" altLang="zh-CN" dirty="0"/>
              <a:t>3-2</a:t>
            </a:r>
            <a:endParaRPr lang="zh-CN" altLang="en-US" dirty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单击我要发贴，弹出发贴界面</a:t>
            </a:r>
            <a:endParaRPr lang="en-US" altLang="zh-CN" dirty="0"/>
          </a:p>
          <a:p>
            <a:pPr lvl="1"/>
            <a:r>
              <a:rPr lang="zh-CN" altLang="en-US" dirty="0"/>
              <a:t>在标题框中输入标题，选择所属版块，输入帖子内容</a:t>
            </a:r>
          </a:p>
          <a:p>
            <a:pPr lvl="1"/>
            <a:r>
              <a:rPr lang="zh-CN" altLang="en-US" dirty="0"/>
              <a:t>单击“发布”按钮，新发布的帖子显示在列表的第一个，新帖子显示头像、标题、版块和发布时间</a:t>
            </a:r>
          </a:p>
        </p:txBody>
      </p:sp>
      <p:pic>
        <p:nvPicPr>
          <p:cNvPr id="7172" name="Picture 4" descr="F:\2016年工作\ACCP8.0产品开发\jQuery\案例源码\chapter03\Chapter03截图\图3.2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07" y="4060834"/>
            <a:ext cx="411885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8DD560-E70B-4AA1-B778-1195C01A4B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：制作课工场论坛发贴</a:t>
            </a:r>
            <a:r>
              <a:rPr lang="en-US" altLang="zh-CN" dirty="0"/>
              <a:t>3-3</a:t>
            </a:r>
            <a:endParaRPr lang="zh-CN" altLang="en-US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</a:p>
          <a:p>
            <a:pPr lvl="1"/>
            <a:r>
              <a:rPr lang="zh-CN" altLang="en-US" dirty="0"/>
              <a:t>使用数组保存发帖者的头像</a:t>
            </a:r>
            <a:endParaRPr lang="en-US" altLang="zh-CN" dirty="0"/>
          </a:p>
          <a:p>
            <a:pPr lvl="1"/>
            <a:r>
              <a:rPr lang="zh-CN" altLang="en-US" dirty="0"/>
              <a:t>使用函数</a:t>
            </a:r>
            <a:r>
              <a:rPr lang="en-US" altLang="zh-CN" dirty="0"/>
              <a:t>floor( )</a:t>
            </a:r>
            <a:r>
              <a:rPr lang="zh-CN" altLang="en-US" dirty="0"/>
              <a:t>和</a:t>
            </a:r>
            <a:r>
              <a:rPr lang="en-US" altLang="zh-CN" dirty="0"/>
              <a:t>random( )</a:t>
            </a:r>
            <a:r>
              <a:rPr lang="zh-CN" altLang="en-US" dirty="0"/>
              <a:t>随机获取发帖者的头像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appendChild</a:t>
            </a:r>
            <a:r>
              <a:rPr lang="en-US" altLang="zh-CN" dirty="0"/>
              <a:t> ( )</a:t>
            </a:r>
            <a:r>
              <a:rPr lang="zh-CN" altLang="en-US" dirty="0"/>
              <a:t>把头像、标题、版块、时间插入到页面中</a:t>
            </a:r>
            <a:endParaRPr lang="en-US" altLang="zh-CN" dirty="0"/>
          </a:p>
          <a:p>
            <a:pPr lvl="1"/>
            <a:r>
              <a:rPr lang="zh-CN" altLang="en-US" dirty="0"/>
              <a:t>设置</a:t>
            </a:r>
            <a:r>
              <a:rPr lang="en-US" altLang="zh-CN" dirty="0"/>
              <a:t>value</a:t>
            </a:r>
            <a:r>
              <a:rPr lang="zh-CN" altLang="en-US" dirty="0"/>
              <a:t>值为空来清空当前输入框中的内容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style</a:t>
            </a:r>
            <a:r>
              <a:rPr lang="zh-CN" altLang="en-US" dirty="0"/>
              <a:t>属性隐藏发新贴界面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E9CC27-CF9F-4642-A34D-7F0D29E53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55301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5303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55304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55309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55305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92637B-04E0-46C0-BAD3-29E7E54CF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获取元素位置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988840"/>
            <a:ext cx="3325251" cy="2460686"/>
          </a:xfrm>
        </p:spPr>
      </p:pic>
      <p:sp>
        <p:nvSpPr>
          <p:cNvPr id="6" name="内容占位符 2"/>
          <p:cNvSpPr txBox="1"/>
          <p:nvPr/>
        </p:nvSpPr>
        <p:spPr bwMode="auto">
          <a:xfrm>
            <a:off x="889745" y="1254107"/>
            <a:ext cx="8252271" cy="48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100000"/>
              <a:buFont typeface="Wingdings" panose="05000000000000000000" pitchFamily="2" charset="2"/>
              <a:buChar char="u"/>
              <a:defRPr sz="2400" b="1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 b="1">
                <a:solidFill>
                  <a:schemeClr val="tx1"/>
                </a:solidFill>
                <a:latin typeface="+mn-lt"/>
                <a:ea typeface="+mn-ea"/>
                <a:cs typeface="楷体_GB231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+mn-lt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dirty="0"/>
              <a:t>如何实现广告图片在固定位置不动？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2087457" y="2023746"/>
            <a:ext cx="1418479" cy="864096"/>
          </a:xfrm>
          <a:prstGeom prst="wedgeRectCallout">
            <a:avLst>
              <a:gd name="adj1" fmla="val -83530"/>
              <a:gd name="adj2" fmla="val 34958"/>
            </a:avLst>
          </a:prstGeom>
          <a:solidFill>
            <a:srgbClr val="99CCFF"/>
          </a:solidFill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sx="152000" sy="152000" algn="t" rotWithShape="0">
              <a:prstClr val="black">
                <a:alpha val="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广告图片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991922-D0C1-4FDB-9D42-9CDB31CAC4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zh-CN" dirty="0"/>
              <a:t>中元素属性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元素属性应用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51396"/>
              </p:ext>
            </p:extLst>
          </p:nvPr>
        </p:nvGraphicFramePr>
        <p:xfrm>
          <a:off x="4295800" y="1353821"/>
          <a:ext cx="6832376" cy="5030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6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属性</a:t>
                      </a:r>
                    </a:p>
                  </a:txBody>
                  <a:tcPr marL="91439" marR="9143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描述</a:t>
                      </a:r>
                    </a:p>
                  </a:txBody>
                  <a:tcPr marL="91439" marR="91439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0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offsetLeft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返回当前元素左边界到它上级元素的左边界的距离，只读属性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offsetTop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返回当前元素上边界到它上级元素的上边界的距离，只读属性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offsetHeight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返回元素的高度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offsetWidth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返回元素的宽度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offsetParent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返回元素的偏移容器，即对最近的动态定位的包含元素的引用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scrollTop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返回匹配元素的滚动条的垂直位置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scrollLeft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返回匹配元素的滚动条的水平位置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32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clientWidth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返回元素的可见宽度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clientHeight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返回元素的可见高度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A8F4E3-9531-47C7-9F62-62738444D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DOM</a:t>
            </a:r>
            <a:r>
              <a:rPr lang="zh-CN" altLang="en-US" dirty="0"/>
              <a:t>的分类和节点间的关系</a:t>
            </a:r>
          </a:p>
          <a:p>
            <a:r>
              <a:rPr lang="zh-CN" altLang="en-US" dirty="0"/>
              <a:t>熟练使用</a:t>
            </a:r>
            <a:r>
              <a:rPr lang="en-US" altLang="zh-CN" dirty="0"/>
              <a:t>JavaScript</a:t>
            </a:r>
            <a:r>
              <a:rPr lang="zh-CN" altLang="en-US" dirty="0"/>
              <a:t>操作</a:t>
            </a:r>
            <a:r>
              <a:rPr lang="en-US" altLang="zh-CN" dirty="0"/>
              <a:t>DOM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zh-CN" altLang="en-US" dirty="0"/>
              <a:t>访问</a:t>
            </a:r>
            <a:r>
              <a:rPr lang="en-US" altLang="zh-CN" dirty="0"/>
              <a:t>DOM</a:t>
            </a:r>
            <a:r>
              <a:rPr lang="zh-CN" altLang="en-US" dirty="0"/>
              <a:t>节点</a:t>
            </a:r>
            <a:endParaRPr lang="en-US" altLang="zh-CN" dirty="0"/>
          </a:p>
          <a:p>
            <a:pPr lvl="1"/>
            <a:r>
              <a:rPr lang="zh-CN" altLang="en-US" dirty="0"/>
              <a:t>能够熟练的进行节点的创建、添加、删除、替换等</a:t>
            </a:r>
          </a:p>
          <a:p>
            <a:pPr lvl="1"/>
            <a:r>
              <a:rPr lang="zh-CN" altLang="en-US" dirty="0"/>
              <a:t>能够熟练的设置元素的样式</a:t>
            </a:r>
          </a:p>
          <a:p>
            <a:pPr lvl="1"/>
            <a:r>
              <a:rPr lang="zh-CN" altLang="en-US" dirty="0"/>
              <a:t>能够灵活运用</a:t>
            </a:r>
            <a:r>
              <a:rPr lang="en-US" altLang="zh-CN" dirty="0"/>
              <a:t>JavaScript</a:t>
            </a:r>
            <a:r>
              <a:rPr lang="zh-CN" altLang="en-US" dirty="0"/>
              <a:t>获取元素位置的属性来完成网页效果</a:t>
            </a:r>
          </a:p>
          <a:p>
            <a:endParaRPr lang="zh-CN" altLang="en-US" dirty="0"/>
          </a:p>
        </p:txBody>
      </p:sp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249" y="1124744"/>
            <a:ext cx="7143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967" y="1806417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09" y="2909443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062" y="4293468"/>
            <a:ext cx="6429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3341" y="3520282"/>
            <a:ext cx="6429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480" y="3484564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8F51E4B-BD2E-45A6-9E6D-DFE5A950E4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元素属性应用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document.documentElement.scrollTop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document.documentElement.scrollLeft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或者</a:t>
            </a:r>
          </a:p>
          <a:p>
            <a:r>
              <a:rPr lang="en-US" altLang="zh-CN" dirty="0" err="1"/>
              <a:t>document.body.scrollTop</a:t>
            </a:r>
            <a:r>
              <a:rPr lang="en-US" altLang="zh-CN" dirty="0"/>
              <a:t>;</a:t>
            </a:r>
          </a:p>
          <a:p>
            <a:r>
              <a:rPr lang="en-US" altLang="zh-CN" dirty="0" err="1"/>
              <a:t>document.body.scrollLeft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625128" y="5013176"/>
            <a:ext cx="8935369" cy="72008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20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sTop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FF0000"/>
                </a:solidFill>
              </a:rPr>
              <a:t>documentElement</a:t>
            </a:r>
            <a:r>
              <a:rPr lang="en-US" altLang="en-US" b="1" dirty="0" err="1"/>
              <a:t>.scrollTop</a:t>
            </a:r>
            <a:r>
              <a:rPr lang="en-US" altLang="en-US" b="1" dirty="0"/>
              <a:t>||</a:t>
            </a: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FF0000"/>
                </a:solidFill>
              </a:rPr>
              <a:t>body</a:t>
            </a:r>
            <a:r>
              <a:rPr lang="en-US" altLang="en-US" b="1" dirty="0" err="1"/>
              <a:t>.scrollTop</a:t>
            </a:r>
            <a:r>
              <a:rPr lang="en-US" altLang="en-US" b="1" dirty="0"/>
              <a:t>;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8616280" y="2783578"/>
            <a:ext cx="1800200" cy="730307"/>
          </a:xfrm>
          <a:prstGeom prst="rect">
            <a:avLst/>
          </a:prstGeom>
          <a:solidFill>
            <a:srgbClr val="0070C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标准浏览器</a:t>
            </a: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H="1" flipV="1">
            <a:off x="8184232" y="2420889"/>
            <a:ext cx="432048" cy="72784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 bwMode="auto">
          <a:xfrm>
            <a:off x="8616280" y="3860816"/>
            <a:ext cx="1800200" cy="730307"/>
          </a:xfrm>
          <a:prstGeom prst="rect">
            <a:avLst/>
          </a:prstGeom>
          <a:solidFill>
            <a:srgbClr val="0070C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endParaRPr lang="zh-CN" altLang="en-US" sz="2000" b="1" dirty="0">
              <a:solidFill>
                <a:srgbClr val="FB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6888089" y="3877806"/>
            <a:ext cx="1749629" cy="36392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0540B-2859-4121-8CD9-1A38CFC86B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541727C-5927-451D-BCB3-A79F2D157E4E}"/>
              </a:ext>
            </a:extLst>
          </p:cNvPr>
          <p:cNvGrpSpPr/>
          <p:nvPr/>
        </p:nvGrpSpPr>
        <p:grpSpPr>
          <a:xfrm>
            <a:off x="3742842" y="6151630"/>
            <a:ext cx="4657414" cy="515175"/>
            <a:chOff x="1403648" y="3795886"/>
            <a:chExt cx="5775449" cy="321469"/>
          </a:xfrm>
        </p:grpSpPr>
        <p:sp>
          <p:nvSpPr>
            <p:cNvPr id="22" name="圆角矩形 14">
              <a:extLst>
                <a:ext uri="{FF2B5EF4-FFF2-40B4-BE49-F238E27FC236}">
                  <a16:creationId xmlns:a16="http://schemas.microsoft.com/office/drawing/2014/main" id="{320D7EB8-DF6C-4E41-B49A-30B621EA969C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15">
              <a:extLst>
                <a:ext uri="{FF2B5EF4-FFF2-40B4-BE49-F238E27FC236}">
                  <a16:creationId xmlns:a16="http://schemas.microsoft.com/office/drawing/2014/main" id="{5376585C-C339-41D1-9D6F-1D63BC368DF7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1C6C9519-9C42-401B-8B40-FA73B15E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23887DFA-3E97-4EF7-B013-8973EFCBE8D0}"/>
                </a:ext>
              </a:extLst>
            </p:cNvPr>
            <p:cNvSpPr txBox="1"/>
            <p:nvPr/>
          </p:nvSpPr>
          <p:spPr bwMode="auto">
            <a:xfrm>
              <a:off x="2213146" y="3829223"/>
              <a:ext cx="4965951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：随鼠标滚动的广告图片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：制作带关闭按钮的广告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当滚动条向下或向右移动时，图片和关闭按钮随滚动条移动，相对于浏览器的位置固定</a:t>
            </a:r>
          </a:p>
          <a:p>
            <a:pPr lvl="1"/>
            <a:r>
              <a:rPr lang="zh-CN" altLang="en-US" dirty="0"/>
              <a:t>单击关闭按钮，页面中的图片和关闭按钮不显示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422251"/>
            <a:ext cx="6563382" cy="292045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A2B0C8-4968-49D9-80B1-CDB9678B7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4301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4301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4301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4302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4301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01DA7A-5963-46D1-9B86-0A72F924C3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3431704" y="1556793"/>
            <a:ext cx="6195226" cy="461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DOM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操作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550000"/>
              </a:lnSpc>
            </a:pP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00000"/>
              </a:lnSpc>
            </a:pP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操作节点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600000"/>
              </a:lnSpc>
            </a:pP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获取元素位置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0" name="AutoShape 3"/>
          <p:cNvSpPr/>
          <p:nvPr/>
        </p:nvSpPr>
        <p:spPr bwMode="auto">
          <a:xfrm>
            <a:off x="4655840" y="900618"/>
            <a:ext cx="179388" cy="1832109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57351" name="TextBox 11"/>
          <p:cNvSpPr txBox="1">
            <a:spLocks noChangeArrowheads="1"/>
          </p:cNvSpPr>
          <p:nvPr/>
        </p:nvSpPr>
        <p:spPr bwMode="auto">
          <a:xfrm>
            <a:off x="5206008" y="5373216"/>
            <a:ext cx="3770313" cy="90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currentStyle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getComputedStyle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2" name="TextBox 12"/>
          <p:cNvSpPr txBox="1">
            <a:spLocks noChangeArrowheads="1"/>
          </p:cNvSpPr>
          <p:nvPr/>
        </p:nvSpPr>
        <p:spPr bwMode="auto">
          <a:xfrm>
            <a:off x="4799856" y="764704"/>
            <a:ext cx="5346406" cy="214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分类：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DOM Core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HTML-DOM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CSS-DOM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节点和节点关系：根节点、父节点、子节点、兄弟节点</a:t>
            </a:r>
            <a:endParaRPr lang="en-US" altLang="zh-CN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50000"/>
              </a:lnSpc>
            </a:pP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访问节点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5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节点信息：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nodeName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nodeValue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nodeType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4" name="TextBox 15"/>
          <p:cNvSpPr txBox="1">
            <a:spLocks noChangeArrowheads="1"/>
          </p:cNvSpPr>
          <p:nvPr/>
        </p:nvSpPr>
        <p:spPr bwMode="auto">
          <a:xfrm>
            <a:off x="1415481" y="3557339"/>
            <a:ext cx="19078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操作</a:t>
            </a: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DOM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5" name="AutoShape 3"/>
          <p:cNvSpPr/>
          <p:nvPr/>
        </p:nvSpPr>
        <p:spPr bwMode="auto">
          <a:xfrm>
            <a:off x="3143673" y="1851214"/>
            <a:ext cx="357187" cy="417007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5735960" y="1635190"/>
            <a:ext cx="179388" cy="5760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5843340" y="1417790"/>
            <a:ext cx="2772940" cy="9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getElement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系列访问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50000"/>
              </a:lnSpc>
            </a:pP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层次关系访问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AutoShape 3"/>
          <p:cNvSpPr/>
          <p:nvPr/>
        </p:nvSpPr>
        <p:spPr bwMode="auto">
          <a:xfrm>
            <a:off x="4583833" y="3297034"/>
            <a:ext cx="143215" cy="2118016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4692352" y="3101962"/>
            <a:ext cx="601216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操作节点的属性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40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创建和插入节点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删除和替换节点：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removeChild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(N)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replaceChild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newN,oldN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操作节点样式：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style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属性、</a:t>
            </a: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className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获取元素的样式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5062586" y="5589241"/>
            <a:ext cx="179388" cy="64741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>
            <a:off x="7392145" y="1763232"/>
            <a:ext cx="30243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parentNode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childNodes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firstChild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lastChild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nextSibling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previousSibling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AutoShape 3"/>
          <p:cNvSpPr/>
          <p:nvPr/>
        </p:nvSpPr>
        <p:spPr bwMode="auto">
          <a:xfrm>
            <a:off x="7248128" y="1918943"/>
            <a:ext cx="179388" cy="5760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0" name="AutoShape 3"/>
          <p:cNvSpPr/>
          <p:nvPr/>
        </p:nvSpPr>
        <p:spPr bwMode="auto">
          <a:xfrm>
            <a:off x="6240016" y="2996952"/>
            <a:ext cx="179388" cy="6001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6384032" y="2814028"/>
            <a:ext cx="3242898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getAttribute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属性名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")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setAttribute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("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属性名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","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属性值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")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AutoShape 3"/>
          <p:cNvSpPr/>
          <p:nvPr/>
        </p:nvSpPr>
        <p:spPr bwMode="auto">
          <a:xfrm>
            <a:off x="6240016" y="3816349"/>
            <a:ext cx="179388" cy="6001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6384033" y="3645025"/>
            <a:ext cx="38884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createElement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 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tagName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A.appendChild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 B)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insertBefore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 A,B )</a:t>
            </a:r>
          </a:p>
          <a:p>
            <a:pPr eaLnBrk="1" hangingPunct="1"/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cloneNode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(deep)</a:t>
            </a:r>
            <a:endParaRPr lang="zh-CN" altLang="en-US" sz="16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574F25-2251-4350-AABD-73BD83CDBF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815254"/>
            <a:ext cx="12192000" cy="2976033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53" y="2132754"/>
            <a:ext cx="7003627" cy="1724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1054" y="2523914"/>
            <a:ext cx="698923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1219170"/>
            <a:r>
              <a:rPr lang="zh-CN" altLang="zh-CN" sz="5333" b="1" kern="1400" spc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50074" y="3781214"/>
            <a:ext cx="50825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</p:spTree>
    <p:extLst>
      <p:ext uri="{BB962C8B-B14F-4D97-AF65-F5344CB8AC3E}">
        <p14:creationId xmlns:p14="http://schemas.microsoft.com/office/powerpoint/2010/main" val="1763064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84" y="1501307"/>
            <a:ext cx="3040401" cy="29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2597485" y="4529898"/>
            <a:ext cx="325966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6434014" y="4529897"/>
            <a:ext cx="325755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501305"/>
            <a:ext cx="2996843" cy="29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2016年工作\ACCP8.0产品开发\jQuery\案例源码\chapter03\Chapter03截图\图3.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530702"/>
            <a:ext cx="516396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  <a:endParaRPr lang="zh-CN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访问当当购物车页面节点</a:t>
            </a:r>
          </a:p>
          <a:p>
            <a:r>
              <a:rPr lang="zh-CN" altLang="en-US" dirty="0"/>
              <a:t>操作当当购物车页面</a:t>
            </a:r>
          </a:p>
          <a:p>
            <a:r>
              <a:rPr lang="zh-CN" altLang="en-US" dirty="0"/>
              <a:t>制作课工场论坛发贴</a:t>
            </a:r>
          </a:p>
          <a:p>
            <a:r>
              <a:rPr lang="zh-CN" altLang="en-US" dirty="0"/>
              <a:t>制作带关闭按钮的广告</a:t>
            </a:r>
          </a:p>
        </p:txBody>
      </p:sp>
      <p:pic>
        <p:nvPicPr>
          <p:cNvPr id="1026" name="Picture 2" descr="F:\2016年工作\ACCP8.0产品开发\jQuery\案例源码\chapter03\Chapter03截图\图3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007368"/>
            <a:ext cx="4787294" cy="27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2016年工作\ACCP8.0产品开发\jQuery\案例源码\chapter03\Chapter03截图\图3.3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15250"/>
            <a:ext cx="3994743" cy="30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2016年工作\ACCP8.0产品开发\jQuery\案例源码\chapter03\Chapter03截图\图3.3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73" y="3716993"/>
            <a:ext cx="550305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4B244B-7BFA-46D6-846D-1C3F55C501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</a:t>
            </a:r>
            <a:r>
              <a:rPr lang="en-US" altLang="zh-CN" dirty="0"/>
              <a:t>DOM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DOM</a:t>
            </a:r>
            <a:r>
              <a:rPr lang="zh-CN" altLang="en-US" dirty="0"/>
              <a:t>：</a:t>
            </a:r>
            <a:r>
              <a:rPr lang="en-US" altLang="zh-CN" dirty="0"/>
              <a:t>Document Object Model</a:t>
            </a:r>
            <a:r>
              <a:rPr lang="zh-CN" altLang="en-US" dirty="0"/>
              <a:t>（文档对象模型）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069070" y="3715321"/>
            <a:ext cx="1737486" cy="1219200"/>
            <a:chOff x="2438399" y="1890712"/>
            <a:chExt cx="1219200" cy="1219200"/>
          </a:xfrm>
        </p:grpSpPr>
        <p:sp>
          <p:nvSpPr>
            <p:cNvPr id="19" name="圆角矩形 18"/>
            <p:cNvSpPr/>
            <p:nvPr/>
          </p:nvSpPr>
          <p:spPr>
            <a:xfrm>
              <a:off x="2438399" y="1890712"/>
              <a:ext cx="1219200" cy="12192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2497915" y="1950228"/>
              <a:ext cx="1100168" cy="11001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8740" tIns="78740" rIns="78740" bIns="7874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3100" dirty="0"/>
                <a:t>DOM</a:t>
              </a:r>
              <a:endParaRPr lang="zh-CN" altLang="en-US" sz="3100" dirty="0"/>
            </a:p>
          </p:txBody>
        </p:sp>
      </p:grpSp>
      <p:sp>
        <p:nvSpPr>
          <p:cNvPr id="7" name="直接连接符 5"/>
          <p:cNvSpPr/>
          <p:nvPr/>
        </p:nvSpPr>
        <p:spPr>
          <a:xfrm rot="16200000">
            <a:off x="5467223" y="3287712"/>
            <a:ext cx="85521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85521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组合 7"/>
          <p:cNvGrpSpPr/>
          <p:nvPr/>
        </p:nvGrpSpPr>
        <p:grpSpPr>
          <a:xfrm>
            <a:off x="4983107" y="2043239"/>
            <a:ext cx="1760965" cy="816864"/>
            <a:chOff x="2639567" y="218630"/>
            <a:chExt cx="816864" cy="816864"/>
          </a:xfrm>
        </p:grpSpPr>
        <p:sp>
          <p:nvSpPr>
            <p:cNvPr id="17" name="圆角矩形 16"/>
            <p:cNvSpPr/>
            <p:nvPr/>
          </p:nvSpPr>
          <p:spPr>
            <a:xfrm>
              <a:off x="2639567" y="218630"/>
              <a:ext cx="816864" cy="81686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圆角矩形 7"/>
            <p:cNvSpPr/>
            <p:nvPr/>
          </p:nvSpPr>
          <p:spPr>
            <a:xfrm>
              <a:off x="2679443" y="258506"/>
              <a:ext cx="737112" cy="73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n-US" sz="2100" b="1" dirty="0"/>
                <a:t>DOM Core</a:t>
              </a:r>
              <a:endParaRPr lang="zh-CN" altLang="en-US" sz="2100" b="1" dirty="0"/>
            </a:p>
          </p:txBody>
        </p:sp>
      </p:grpSp>
      <p:sp>
        <p:nvSpPr>
          <p:cNvPr id="9" name="直接连接符 8"/>
          <p:cNvSpPr/>
          <p:nvPr/>
        </p:nvSpPr>
        <p:spPr>
          <a:xfrm rot="1800000">
            <a:off x="6745726" y="4851306"/>
            <a:ext cx="69772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9772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组合 9"/>
          <p:cNvGrpSpPr/>
          <p:nvPr/>
        </p:nvGrpSpPr>
        <p:grpSpPr>
          <a:xfrm>
            <a:off x="7396714" y="4853114"/>
            <a:ext cx="1723622" cy="816864"/>
            <a:chOff x="4261850" y="3028505"/>
            <a:chExt cx="816864" cy="816864"/>
          </a:xfrm>
        </p:grpSpPr>
        <p:sp>
          <p:nvSpPr>
            <p:cNvPr id="15" name="圆角矩形 14"/>
            <p:cNvSpPr/>
            <p:nvPr/>
          </p:nvSpPr>
          <p:spPr>
            <a:xfrm>
              <a:off x="4261850" y="3028505"/>
              <a:ext cx="816864" cy="81686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10"/>
            <p:cNvSpPr/>
            <p:nvPr/>
          </p:nvSpPr>
          <p:spPr>
            <a:xfrm>
              <a:off x="4301726" y="3068381"/>
              <a:ext cx="737112" cy="73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n-US" sz="2000" b="1" dirty="0"/>
                <a:t>CSS-DOM</a:t>
              </a:r>
              <a:endParaRPr lang="zh-CN" altLang="en-US" sz="2000" b="1" dirty="0"/>
            </a:p>
          </p:txBody>
        </p:sp>
      </p:grpSp>
      <p:sp>
        <p:nvSpPr>
          <p:cNvPr id="11" name="直接连接符 11"/>
          <p:cNvSpPr/>
          <p:nvPr/>
        </p:nvSpPr>
        <p:spPr>
          <a:xfrm rot="9000000">
            <a:off x="4418220" y="4851306"/>
            <a:ext cx="697727" cy="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697727" y="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组合 11"/>
          <p:cNvGrpSpPr/>
          <p:nvPr/>
        </p:nvGrpSpPr>
        <p:grpSpPr>
          <a:xfrm>
            <a:off x="2567609" y="4853114"/>
            <a:ext cx="1897349" cy="816864"/>
            <a:chOff x="1017285" y="3028505"/>
            <a:chExt cx="816864" cy="816864"/>
          </a:xfrm>
        </p:grpSpPr>
        <p:sp>
          <p:nvSpPr>
            <p:cNvPr id="13" name="圆角矩形 12"/>
            <p:cNvSpPr/>
            <p:nvPr/>
          </p:nvSpPr>
          <p:spPr>
            <a:xfrm>
              <a:off x="1017285" y="3028505"/>
              <a:ext cx="816864" cy="81686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圆角矩形 13"/>
            <p:cNvSpPr/>
            <p:nvPr/>
          </p:nvSpPr>
          <p:spPr>
            <a:xfrm>
              <a:off x="1057161" y="3068381"/>
              <a:ext cx="737112" cy="7371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n-US" sz="2100" b="1" dirty="0"/>
                <a:t>HTML-DOM</a:t>
              </a:r>
              <a:endParaRPr lang="zh-CN" altLang="en-US" sz="2100" b="1" dirty="0"/>
            </a:p>
          </p:txBody>
        </p:sp>
      </p:grpSp>
      <p:sp>
        <p:nvSpPr>
          <p:cNvPr id="22" name="矩形 21"/>
          <p:cNvSpPr/>
          <p:nvPr/>
        </p:nvSpPr>
        <p:spPr bwMode="auto">
          <a:xfrm>
            <a:off x="3172968" y="5877273"/>
            <a:ext cx="5371304" cy="730307"/>
          </a:xfrm>
          <a:prstGeom prst="rect">
            <a:avLst/>
          </a:prstGeom>
          <a:solidFill>
            <a:srgbClr val="0070C0"/>
          </a:solidFill>
          <a:ln cmpd="sng">
            <a:noFill/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b="1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如何获取网页元素并操作？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5FAC02-7B7E-4B1C-9805-8EA5F33546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节点和节点关系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49F24B-2945-4CA9-A326-94FE0EDCD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822341"/>
            <a:ext cx="10350500" cy="452543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直接连接符 3"/>
          <p:cNvSpPr/>
          <p:nvPr/>
        </p:nvSpPr>
        <p:spPr>
          <a:xfrm>
            <a:off x="8555445" y="5340336"/>
            <a:ext cx="91440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直接连接符 5"/>
          <p:cNvSpPr/>
          <p:nvPr/>
        </p:nvSpPr>
        <p:spPr>
          <a:xfrm>
            <a:off x="5872095" y="5340336"/>
            <a:ext cx="91440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直接连接符 7"/>
          <p:cNvSpPr/>
          <p:nvPr/>
        </p:nvSpPr>
        <p:spPr>
          <a:xfrm>
            <a:off x="4601791" y="2887244"/>
            <a:ext cx="2193374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84540"/>
                </a:lnTo>
                <a:lnTo>
                  <a:pt x="2193374" y="284540"/>
                </a:lnTo>
                <a:lnTo>
                  <a:pt x="2193374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直接连接符 8"/>
          <p:cNvSpPr/>
          <p:nvPr/>
        </p:nvSpPr>
        <p:spPr>
          <a:xfrm>
            <a:off x="2362697" y="5340336"/>
            <a:ext cx="91440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直接连接符 9"/>
          <p:cNvSpPr/>
          <p:nvPr/>
        </p:nvSpPr>
        <p:spPr>
          <a:xfrm>
            <a:off x="2362697" y="4183389"/>
            <a:ext cx="91440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直接连接符 10"/>
          <p:cNvSpPr/>
          <p:nvPr/>
        </p:nvSpPr>
        <p:spPr>
          <a:xfrm>
            <a:off x="2408417" y="2887244"/>
            <a:ext cx="2193374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93374" y="0"/>
                </a:moveTo>
                <a:lnTo>
                  <a:pt x="2193374" y="284540"/>
                </a:lnTo>
                <a:lnTo>
                  <a:pt x="0" y="284540"/>
                </a:lnTo>
                <a:lnTo>
                  <a:pt x="0" y="41753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直接连接符 11"/>
          <p:cNvSpPr/>
          <p:nvPr/>
        </p:nvSpPr>
        <p:spPr>
          <a:xfrm>
            <a:off x="4556071" y="2000854"/>
            <a:ext cx="91440" cy="41753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41753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圆角矩形 20"/>
          <p:cNvSpPr/>
          <p:nvPr/>
        </p:nvSpPr>
        <p:spPr>
          <a:xfrm>
            <a:off x="2745451" y="1089208"/>
            <a:ext cx="3172365" cy="911646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2" name="组合 21"/>
          <p:cNvGrpSpPr/>
          <p:nvPr/>
        </p:nvGrpSpPr>
        <p:grpSpPr>
          <a:xfrm>
            <a:off x="2904969" y="1240751"/>
            <a:ext cx="3172366" cy="760104"/>
            <a:chOff x="2019961" y="152813"/>
            <a:chExt cx="3712681" cy="911646"/>
          </a:xfrm>
        </p:grpSpPr>
        <p:sp>
          <p:nvSpPr>
            <p:cNvPr id="67" name="圆角矩形 66"/>
            <p:cNvSpPr/>
            <p:nvPr/>
          </p:nvSpPr>
          <p:spPr>
            <a:xfrm>
              <a:off x="2019961" y="152813"/>
              <a:ext cx="3712681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8" name="圆角矩形 14"/>
            <p:cNvSpPr/>
            <p:nvPr/>
          </p:nvSpPr>
          <p:spPr>
            <a:xfrm>
              <a:off x="2046662" y="179514"/>
              <a:ext cx="3659279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dirty="0"/>
                <a:t>文档：</a:t>
              </a:r>
              <a:r>
                <a:rPr lang="en-US" altLang="zh-CN" sz="2200" dirty="0"/>
                <a:t>document</a:t>
              </a:r>
              <a:endParaRPr lang="zh-CN" altLang="en-US" sz="2200" dirty="0"/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2816415" y="2167164"/>
            <a:ext cx="3051092" cy="720080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组合 23"/>
          <p:cNvGrpSpPr/>
          <p:nvPr/>
        </p:nvGrpSpPr>
        <p:grpSpPr>
          <a:xfrm>
            <a:off x="2975933" y="2318707"/>
            <a:ext cx="3051092" cy="698990"/>
            <a:chOff x="2090926" y="1481997"/>
            <a:chExt cx="3570752" cy="884945"/>
          </a:xfrm>
        </p:grpSpPr>
        <p:sp>
          <p:nvSpPr>
            <p:cNvPr id="65" name="圆角矩形 64"/>
            <p:cNvSpPr/>
            <p:nvPr/>
          </p:nvSpPr>
          <p:spPr>
            <a:xfrm>
              <a:off x="2090926" y="1481997"/>
              <a:ext cx="3570752" cy="7601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圆角矩形 17"/>
            <p:cNvSpPr/>
            <p:nvPr/>
          </p:nvSpPr>
          <p:spPr>
            <a:xfrm>
              <a:off x="2117627" y="1508698"/>
              <a:ext cx="3517350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200" dirty="0"/>
                <a:t>根节点：</a:t>
              </a:r>
              <a:r>
                <a:rPr lang="en-US" altLang="zh-CN" sz="2200" dirty="0"/>
                <a:t>&lt;html&gt;</a:t>
              </a:r>
              <a:endParaRPr lang="zh-CN" altLang="en-US" sz="2200" dirty="0"/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690586" y="3410939"/>
            <a:ext cx="1435663" cy="833866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6" name="组合 25"/>
          <p:cNvGrpSpPr/>
          <p:nvPr/>
        </p:nvGrpSpPr>
        <p:grpSpPr>
          <a:xfrm>
            <a:off x="1850105" y="3562482"/>
            <a:ext cx="1435663" cy="695254"/>
            <a:chOff x="965097" y="2811182"/>
            <a:chExt cx="1435663" cy="911646"/>
          </a:xfrm>
        </p:grpSpPr>
        <p:sp>
          <p:nvSpPr>
            <p:cNvPr id="63" name="圆角矩形 62"/>
            <p:cNvSpPr/>
            <p:nvPr/>
          </p:nvSpPr>
          <p:spPr>
            <a:xfrm>
              <a:off x="965097" y="2811182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圆角矩形 20"/>
            <p:cNvSpPr/>
            <p:nvPr/>
          </p:nvSpPr>
          <p:spPr>
            <a:xfrm>
              <a:off x="991798" y="2837883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&lt;head&gt;</a:t>
              </a:r>
              <a:endParaRPr lang="zh-CN" altLang="en-US" sz="2200" dirty="0"/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1690586" y="4600928"/>
            <a:ext cx="1123561" cy="726342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8" name="组合 27"/>
          <p:cNvGrpSpPr/>
          <p:nvPr/>
        </p:nvGrpSpPr>
        <p:grpSpPr>
          <a:xfrm>
            <a:off x="1850105" y="4752471"/>
            <a:ext cx="1123561" cy="605603"/>
            <a:chOff x="965097" y="4140367"/>
            <a:chExt cx="1435663" cy="911646"/>
          </a:xfrm>
        </p:grpSpPr>
        <p:sp>
          <p:nvSpPr>
            <p:cNvPr id="61" name="圆角矩形 60"/>
            <p:cNvSpPr/>
            <p:nvPr/>
          </p:nvSpPr>
          <p:spPr>
            <a:xfrm>
              <a:off x="965097" y="4140367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圆角矩形 23"/>
            <p:cNvSpPr/>
            <p:nvPr/>
          </p:nvSpPr>
          <p:spPr>
            <a:xfrm>
              <a:off x="991798" y="4167068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Title</a:t>
              </a:r>
              <a:endParaRPr lang="zh-CN" altLang="en-US" sz="2200" dirty="0"/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1690586" y="5613859"/>
            <a:ext cx="2156961" cy="777123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0" name="组合 29"/>
          <p:cNvGrpSpPr/>
          <p:nvPr/>
        </p:nvGrpSpPr>
        <p:grpSpPr>
          <a:xfrm>
            <a:off x="1850105" y="5765401"/>
            <a:ext cx="2156961" cy="626834"/>
            <a:chOff x="965097" y="5469551"/>
            <a:chExt cx="1435663" cy="911646"/>
          </a:xfrm>
        </p:grpSpPr>
        <p:sp>
          <p:nvSpPr>
            <p:cNvPr id="59" name="圆角矩形 58"/>
            <p:cNvSpPr/>
            <p:nvPr/>
          </p:nvSpPr>
          <p:spPr>
            <a:xfrm>
              <a:off x="965097" y="5469551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圆角矩形 26"/>
            <p:cNvSpPr/>
            <p:nvPr/>
          </p:nvSpPr>
          <p:spPr>
            <a:xfrm>
              <a:off x="991798" y="5496252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dirty="0"/>
                <a:t>文本：</a:t>
              </a:r>
              <a:r>
                <a:rPr lang="en-US" altLang="zh-CN" sz="2000" dirty="0"/>
                <a:t>DOM</a:t>
              </a:r>
              <a:r>
                <a:rPr lang="zh-CN" altLang="en-US" sz="2000" dirty="0"/>
                <a:t>节点</a:t>
              </a: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6077335" y="3410939"/>
            <a:ext cx="1435663" cy="833866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组合 31"/>
          <p:cNvGrpSpPr/>
          <p:nvPr/>
        </p:nvGrpSpPr>
        <p:grpSpPr>
          <a:xfrm>
            <a:off x="6236853" y="3562483"/>
            <a:ext cx="1435663" cy="674891"/>
            <a:chOff x="5351845" y="2811182"/>
            <a:chExt cx="1435663" cy="911646"/>
          </a:xfrm>
        </p:grpSpPr>
        <p:sp>
          <p:nvSpPr>
            <p:cNvPr id="57" name="圆角矩形 56"/>
            <p:cNvSpPr/>
            <p:nvPr/>
          </p:nvSpPr>
          <p:spPr>
            <a:xfrm>
              <a:off x="5351845" y="2811182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圆角矩形 29"/>
            <p:cNvSpPr/>
            <p:nvPr/>
          </p:nvSpPr>
          <p:spPr>
            <a:xfrm>
              <a:off x="5378546" y="2837883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&lt;body&gt;</a:t>
              </a:r>
              <a:endParaRPr lang="zh-CN" altLang="en-US" sz="2200" dirty="0"/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3445286" y="4600928"/>
            <a:ext cx="1123561" cy="726342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4" name="组合 33"/>
          <p:cNvGrpSpPr/>
          <p:nvPr/>
        </p:nvGrpSpPr>
        <p:grpSpPr>
          <a:xfrm>
            <a:off x="3604804" y="4752470"/>
            <a:ext cx="1123561" cy="587866"/>
            <a:chOff x="2719796" y="4140367"/>
            <a:chExt cx="1435663" cy="911646"/>
          </a:xfrm>
        </p:grpSpPr>
        <p:sp>
          <p:nvSpPr>
            <p:cNvPr id="55" name="圆角矩形 54"/>
            <p:cNvSpPr/>
            <p:nvPr/>
          </p:nvSpPr>
          <p:spPr>
            <a:xfrm>
              <a:off x="2719796" y="4140367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圆角矩形 32"/>
            <p:cNvSpPr/>
            <p:nvPr/>
          </p:nvSpPr>
          <p:spPr>
            <a:xfrm>
              <a:off x="2746497" y="4167068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&lt;</a:t>
              </a:r>
              <a:r>
                <a:rPr lang="en-US" altLang="zh-CN" sz="2200" dirty="0" err="1"/>
                <a:t>img</a:t>
              </a:r>
              <a:r>
                <a:rPr lang="en-US" altLang="zh-CN" sz="2200" dirty="0"/>
                <a:t>&gt;</a:t>
              </a:r>
              <a:endParaRPr lang="zh-CN" altLang="en-US" sz="2200" dirty="0"/>
            </a:p>
          </p:txBody>
        </p:sp>
      </p:grpSp>
      <p:sp>
        <p:nvSpPr>
          <p:cNvPr id="35" name="圆角矩形 34"/>
          <p:cNvSpPr/>
          <p:nvPr/>
        </p:nvSpPr>
        <p:spPr>
          <a:xfrm>
            <a:off x="5469024" y="4600928"/>
            <a:ext cx="1123561" cy="726342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组合 35"/>
          <p:cNvGrpSpPr/>
          <p:nvPr/>
        </p:nvGrpSpPr>
        <p:grpSpPr>
          <a:xfrm>
            <a:off x="5628542" y="4752470"/>
            <a:ext cx="1123561" cy="587866"/>
            <a:chOff x="4474495" y="4140367"/>
            <a:chExt cx="1435663" cy="911646"/>
          </a:xfrm>
        </p:grpSpPr>
        <p:sp>
          <p:nvSpPr>
            <p:cNvPr id="53" name="圆角矩形 52"/>
            <p:cNvSpPr/>
            <p:nvPr/>
          </p:nvSpPr>
          <p:spPr>
            <a:xfrm>
              <a:off x="4474495" y="4140367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圆角矩形 35"/>
            <p:cNvSpPr/>
            <p:nvPr/>
          </p:nvSpPr>
          <p:spPr>
            <a:xfrm>
              <a:off x="4501196" y="4167068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&lt;h1&gt;</a:t>
              </a:r>
              <a:endParaRPr lang="zh-CN" altLang="en-US" sz="2200" dirty="0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4777122" y="5613859"/>
            <a:ext cx="2463534" cy="777123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8" name="组合 37"/>
          <p:cNvGrpSpPr/>
          <p:nvPr/>
        </p:nvGrpSpPr>
        <p:grpSpPr>
          <a:xfrm>
            <a:off x="4936640" y="5765401"/>
            <a:ext cx="2463534" cy="626834"/>
            <a:chOff x="4474495" y="5469551"/>
            <a:chExt cx="1435663" cy="911646"/>
          </a:xfrm>
        </p:grpSpPr>
        <p:sp>
          <p:nvSpPr>
            <p:cNvPr id="51" name="圆角矩形 50"/>
            <p:cNvSpPr/>
            <p:nvPr/>
          </p:nvSpPr>
          <p:spPr>
            <a:xfrm>
              <a:off x="4474495" y="5469551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圆角矩形 38"/>
            <p:cNvSpPr/>
            <p:nvPr/>
          </p:nvSpPr>
          <p:spPr>
            <a:xfrm>
              <a:off x="4501196" y="5496252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dirty="0"/>
                <a:t>文本：喜欢的水果</a:t>
              </a: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7918727" y="4618665"/>
            <a:ext cx="1123561" cy="726342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0" name="组合 39"/>
          <p:cNvGrpSpPr/>
          <p:nvPr/>
        </p:nvGrpSpPr>
        <p:grpSpPr>
          <a:xfrm>
            <a:off x="8078245" y="4770207"/>
            <a:ext cx="1123561" cy="587866"/>
            <a:chOff x="6229194" y="4140367"/>
            <a:chExt cx="1435663" cy="911646"/>
          </a:xfrm>
        </p:grpSpPr>
        <p:sp>
          <p:nvSpPr>
            <p:cNvPr id="49" name="圆角矩形 48"/>
            <p:cNvSpPr/>
            <p:nvPr/>
          </p:nvSpPr>
          <p:spPr>
            <a:xfrm>
              <a:off x="6229194" y="4140367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圆角矩形 41"/>
            <p:cNvSpPr/>
            <p:nvPr/>
          </p:nvSpPr>
          <p:spPr>
            <a:xfrm>
              <a:off x="6255895" y="4167068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200" dirty="0"/>
                <a:t>&lt;p&gt;</a:t>
              </a:r>
              <a:endParaRPr lang="zh-CN" altLang="en-US" sz="2200" dirty="0"/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7544190" y="5600147"/>
            <a:ext cx="2136066" cy="777123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2" name="组合 41"/>
          <p:cNvGrpSpPr/>
          <p:nvPr/>
        </p:nvGrpSpPr>
        <p:grpSpPr>
          <a:xfrm>
            <a:off x="7703708" y="5751689"/>
            <a:ext cx="2136066" cy="626834"/>
            <a:chOff x="6229194" y="5469551"/>
            <a:chExt cx="1435663" cy="911646"/>
          </a:xfrm>
        </p:grpSpPr>
        <p:sp>
          <p:nvSpPr>
            <p:cNvPr id="47" name="圆角矩形 46"/>
            <p:cNvSpPr/>
            <p:nvPr/>
          </p:nvSpPr>
          <p:spPr>
            <a:xfrm>
              <a:off x="6229194" y="5469551"/>
              <a:ext cx="1435663" cy="91164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圆角矩形 44"/>
            <p:cNvSpPr/>
            <p:nvPr/>
          </p:nvSpPr>
          <p:spPr>
            <a:xfrm>
              <a:off x="6255895" y="5496252"/>
              <a:ext cx="1382261" cy="858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dirty="0"/>
                <a:t>文本：</a:t>
              </a:r>
              <a:r>
                <a:rPr lang="en-US" altLang="zh-CN" sz="2000" dirty="0"/>
                <a:t>DOM</a:t>
              </a:r>
              <a:r>
                <a:rPr lang="zh-CN" altLang="en-US" sz="2000" dirty="0"/>
                <a:t>应用</a:t>
              </a:r>
            </a:p>
          </p:txBody>
        </p:sp>
      </p:grpSp>
      <p:cxnSp>
        <p:nvCxnSpPr>
          <p:cNvPr id="10" name="直接连接符 9"/>
          <p:cNvCxnSpPr>
            <a:stCxn id="35" idx="0"/>
          </p:cNvCxnSpPr>
          <p:nvPr/>
        </p:nvCxnSpPr>
        <p:spPr bwMode="auto">
          <a:xfrm flipV="1">
            <a:off x="6030804" y="4392158"/>
            <a:ext cx="0" cy="208770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18436" name="肘形连接符 18435"/>
          <p:cNvCxnSpPr>
            <a:endCxn id="39" idx="0"/>
          </p:cNvCxnSpPr>
          <p:nvPr/>
        </p:nvCxnSpPr>
        <p:spPr bwMode="auto">
          <a:xfrm>
            <a:off x="4161565" y="4392159"/>
            <a:ext cx="4318943" cy="226507"/>
          </a:xfrm>
          <a:prstGeom prst="bentConnector2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78" name="直接连接符 77"/>
          <p:cNvCxnSpPr>
            <a:cxnSpLocks/>
          </p:cNvCxnSpPr>
          <p:nvPr/>
        </p:nvCxnSpPr>
        <p:spPr bwMode="auto">
          <a:xfrm flipH="1" flipV="1">
            <a:off x="4161565" y="4392158"/>
            <a:ext cx="1" cy="208770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cxnSp>
        <p:nvCxnSpPr>
          <p:cNvPr id="80" name="直接连接符 79"/>
          <p:cNvCxnSpPr>
            <a:cxnSpLocks/>
          </p:cNvCxnSpPr>
          <p:nvPr/>
        </p:nvCxnSpPr>
        <p:spPr bwMode="auto">
          <a:xfrm flipH="1" flipV="1">
            <a:off x="6964923" y="4183388"/>
            <a:ext cx="1" cy="208770"/>
          </a:xfrm>
          <a:prstGeom prst="line">
            <a:avLst/>
          </a:pr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8FB853-061A-44F7-89BD-41108F3801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54A80F5-7F60-4858-87CB-DD64EF196240}"/>
              </a:ext>
            </a:extLst>
          </p:cNvPr>
          <p:cNvGrpSpPr/>
          <p:nvPr/>
        </p:nvGrpSpPr>
        <p:grpSpPr>
          <a:xfrm>
            <a:off x="3259067" y="6151753"/>
            <a:ext cx="4608512" cy="515175"/>
            <a:chOff x="1403648" y="3795886"/>
            <a:chExt cx="5714808" cy="321469"/>
          </a:xfrm>
        </p:grpSpPr>
        <p:sp>
          <p:nvSpPr>
            <p:cNvPr id="70" name="圆角矩形 14">
              <a:extLst>
                <a:ext uri="{FF2B5EF4-FFF2-40B4-BE49-F238E27FC236}">
                  <a16:creationId xmlns:a16="http://schemas.microsoft.com/office/drawing/2014/main" id="{9C6A9C00-23E1-434C-9D94-17CE3381E65E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1" name="圆角矩形 15">
              <a:extLst>
                <a:ext uri="{FF2B5EF4-FFF2-40B4-BE49-F238E27FC236}">
                  <a16:creationId xmlns:a16="http://schemas.microsoft.com/office/drawing/2014/main" id="{51485FC2-1EEA-47CE-87F9-5BEC8394BCA5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72" name="Picture 8" descr="说话气泡new">
              <a:extLst>
                <a:ext uri="{FF2B5EF4-FFF2-40B4-BE49-F238E27FC236}">
                  <a16:creationId xmlns:a16="http://schemas.microsoft.com/office/drawing/2014/main" id="{E4438F77-A44A-4FC3-A300-6B596E843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Box 17">
              <a:extLst>
                <a:ext uri="{FF2B5EF4-FFF2-40B4-BE49-F238E27FC236}">
                  <a16:creationId xmlns:a16="http://schemas.microsoft.com/office/drawing/2014/main" id="{C2E7DB6B-AC1F-44EB-897F-513870E3AD05}"/>
                </a:ext>
              </a:extLst>
            </p:cNvPr>
            <p:cNvSpPr txBox="1"/>
            <p:nvPr/>
          </p:nvSpPr>
          <p:spPr bwMode="auto">
            <a:xfrm>
              <a:off x="3119588" y="3829223"/>
              <a:ext cx="3153067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：文档结构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访问节点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getElement</a:t>
            </a:r>
            <a:r>
              <a:rPr lang="zh-CN" altLang="en-US" dirty="0"/>
              <a:t>系列方法访问指定节点</a:t>
            </a:r>
            <a:endParaRPr lang="en-US" altLang="zh-CN" dirty="0"/>
          </a:p>
          <a:p>
            <a:pPr lvl="1"/>
            <a:r>
              <a:rPr lang="en-US" altLang="zh-CN" dirty="0" err="1"/>
              <a:t>getElementById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getElementsByName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getElementsByTagName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根据层次关系访问节点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5E9544-8DD9-4870-A236-F294423C7D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根据层次关系访问节点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节点属性</a:t>
            </a:r>
          </a:p>
        </p:txBody>
      </p:sp>
      <p:sp>
        <p:nvSpPr>
          <p:cNvPr id="7" name="Rectangle 109"/>
          <p:cNvSpPr>
            <a:spLocks noChangeArrowheads="1"/>
          </p:cNvSpPr>
          <p:nvPr/>
        </p:nvSpPr>
        <p:spPr bwMode="auto">
          <a:xfrm>
            <a:off x="2063750" y="1268414"/>
            <a:ext cx="8229600" cy="803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  <a:defRPr/>
            </a:pPr>
            <a:endParaRPr lang="zh-CN" altLang="en-US" sz="2800" b="1" dirty="0">
              <a:latin typeface="+mn-lt"/>
              <a:ea typeface="+mn-ea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452662" y="1916832"/>
          <a:ext cx="7099722" cy="403244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99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属性名称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描述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77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parentNode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返回节点的父节点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childNodes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返回子节点集合，</a:t>
                      </a:r>
                      <a:r>
                        <a:rPr lang="en-US" sz="1800" kern="105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childNodes</a:t>
                      </a:r>
                      <a:r>
                        <a:rPr lang="en-US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[i]</a:t>
                      </a:r>
                      <a:endParaRPr lang="zh-CN" sz="1800" kern="105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Times New Roman" panose="02020603050405020304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037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firstChild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返回节点的第一个子节点，最普遍的用法是访问该元素的文本节点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lastChild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返回节点的最后一个子节点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nextSibling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下一个节点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indent="127000" algn="just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previousSibling</a:t>
                      </a:r>
                      <a:endParaRPr lang="zh-CN" sz="1800" kern="1050" dirty="0">
                        <a:effectLst/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Times New Roman" panose="02020603050405020304"/>
                        </a:rPr>
                        <a:t>上一个节点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F38F1D-366E-4A85-A892-5A7D44EC0B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 dirty="0"/>
              <a:t>/35</a:t>
            </a:r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B7BC66A-165B-463D-AA83-C0D21A4C704E}"/>
              </a:ext>
            </a:extLst>
          </p:cNvPr>
          <p:cNvGrpSpPr/>
          <p:nvPr/>
        </p:nvGrpSpPr>
        <p:grpSpPr>
          <a:xfrm>
            <a:off x="3442987" y="6098763"/>
            <a:ext cx="4608512" cy="515175"/>
            <a:chOff x="1403648" y="3795886"/>
            <a:chExt cx="5714808" cy="321469"/>
          </a:xfrm>
        </p:grpSpPr>
        <p:sp>
          <p:nvSpPr>
            <p:cNvPr id="13" name="圆角矩形 14">
              <a:extLst>
                <a:ext uri="{FF2B5EF4-FFF2-40B4-BE49-F238E27FC236}">
                  <a16:creationId xmlns:a16="http://schemas.microsoft.com/office/drawing/2014/main" id="{08FD2AD7-69F3-4716-A91E-F4F7B035BB36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5">
              <a:extLst>
                <a:ext uri="{FF2B5EF4-FFF2-40B4-BE49-F238E27FC236}">
                  <a16:creationId xmlns:a16="http://schemas.microsoft.com/office/drawing/2014/main" id="{FBCF2064-212C-41CC-A066-BFBE3DE1BC5A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>
              <a:extLst>
                <a:ext uri="{FF2B5EF4-FFF2-40B4-BE49-F238E27FC236}">
                  <a16:creationId xmlns:a16="http://schemas.microsoft.com/office/drawing/2014/main" id="{CCB8EF8C-7182-4EA1-AC56-85EE2427F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BEC66F4A-9A2C-4944-B42D-5E139BCC82BC}"/>
                </a:ext>
              </a:extLst>
            </p:cNvPr>
            <p:cNvSpPr txBox="1"/>
            <p:nvPr/>
          </p:nvSpPr>
          <p:spPr bwMode="auto">
            <a:xfrm>
              <a:off x="3119588" y="3829223"/>
              <a:ext cx="3153067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：访问节点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根据层次关系访问节点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element</a:t>
            </a:r>
            <a:r>
              <a:rPr lang="zh-CN" altLang="zh-CN" dirty="0"/>
              <a:t>属性</a:t>
            </a:r>
            <a:endParaRPr lang="zh-CN" altLang="en-US" dirty="0"/>
          </a:p>
        </p:txBody>
      </p:sp>
      <p:sp>
        <p:nvSpPr>
          <p:cNvPr id="7" name="Rectangle 109"/>
          <p:cNvSpPr>
            <a:spLocks noChangeArrowheads="1"/>
          </p:cNvSpPr>
          <p:nvPr/>
        </p:nvSpPr>
        <p:spPr bwMode="auto">
          <a:xfrm>
            <a:off x="2063750" y="1268414"/>
            <a:ext cx="8229600" cy="803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  <a:defRPr/>
            </a:pPr>
            <a:endParaRPr lang="zh-CN" altLang="en-US" sz="2800" b="1" dirty="0">
              <a:latin typeface="+mn-lt"/>
              <a:ea typeface="+mn-ea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452662" y="1916832"/>
          <a:ext cx="7243738" cy="3168352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77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属性名称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描述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04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汉仪书宋二简"/>
                          <a:cs typeface="Arial" panose="020B0604020202020204" pitchFamily="34" charset="0"/>
                        </a:rPr>
                        <a:t>firstElementChild</a:t>
                      </a:r>
                      <a:endParaRPr lang="zh-CN" sz="1800" kern="105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汉仪书宋二简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返回节点的第一个子节点，最普遍的用法是访问该元素的文本节点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3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汉仪书宋二简"/>
                          <a:cs typeface="Arial" panose="020B0604020202020204" pitchFamily="34" charset="0"/>
                        </a:rPr>
                        <a:t>lastElementChild</a:t>
                      </a:r>
                      <a:endParaRPr lang="zh-CN" sz="1800" kern="105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汉仪书宋二简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返回节点的最后一个子节点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85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汉仪书宋二简"/>
                          <a:cs typeface="Arial" panose="020B0604020202020204" pitchFamily="34" charset="0"/>
                        </a:rPr>
                        <a:t>nextElementSibling</a:t>
                      </a:r>
                      <a:endParaRPr lang="zh-CN" sz="1800" kern="105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汉仪书宋二简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下一个节点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en-US" sz="1800" kern="105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汉仪书宋二简"/>
                          <a:cs typeface="Arial" panose="020B0604020202020204" pitchFamily="34" charset="0"/>
                        </a:rPr>
                        <a:t>previousElementSibling</a:t>
                      </a:r>
                      <a:endParaRPr lang="zh-CN" sz="1800" kern="105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汉仪书宋二简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lnSpc>
                          <a:spcPts val="1700"/>
                        </a:lnSpc>
                        <a:spcAft>
                          <a:spcPts val="0"/>
                        </a:spcAft>
                      </a:pPr>
                      <a:r>
                        <a:rPr lang="zh-CN" sz="1800" kern="105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上一个节点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2495601" y="2143126"/>
            <a:ext cx="7632847" cy="25820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87630" lvl="1" defTabSz="723900">
              <a:lnSpc>
                <a:spcPct val="200000"/>
              </a:lnSpc>
              <a:buClr>
                <a:schemeClr val="folHlink"/>
              </a:buClr>
              <a:buSzPct val="60000"/>
              <a:tabLst>
                <a:tab pos="86995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oNext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oParent.nextElementSibling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||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oParent.nextSibling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 </a:t>
            </a:r>
          </a:p>
          <a:p>
            <a:pPr marL="87630" lvl="1" defTabSz="723900">
              <a:lnSpc>
                <a:spcPct val="200000"/>
              </a:lnSpc>
              <a:buClr>
                <a:schemeClr val="folHlink"/>
              </a:buClr>
              <a:buSzPct val="60000"/>
              <a:tabLst>
                <a:tab pos="86995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oPre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oParent.previousElementSibling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||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oParent.previousSibling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</a:t>
            </a:r>
          </a:p>
          <a:p>
            <a:pPr marL="87630" lvl="1" defTabSz="723900">
              <a:lnSpc>
                <a:spcPct val="200000"/>
              </a:lnSpc>
              <a:buClr>
                <a:schemeClr val="folHlink"/>
              </a:buClr>
              <a:buSzPct val="60000"/>
              <a:tabLst>
                <a:tab pos="86995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oFirst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.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firstElementChild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||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oParent.firstChild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  </a:t>
            </a:r>
          </a:p>
          <a:p>
            <a:pPr marL="87630" lvl="1" defTabSz="723900">
              <a:lnSpc>
                <a:spcPct val="200000"/>
              </a:lnSpc>
              <a:buClr>
                <a:schemeClr val="folHlink"/>
              </a:buClr>
              <a:buSzPct val="60000"/>
              <a:tabLst>
                <a:tab pos="86995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oLast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oParent.lastElementChild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||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oParent.lastChild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74953B-D07D-43EA-8FF8-DC213BB5ED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 dirty="0"/>
              <a:t>/35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2135</Words>
  <Application>Microsoft Office PowerPoint</Application>
  <PresentationFormat>宽屏</PresentationFormat>
  <Paragraphs>384</Paragraphs>
  <Slides>35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黑体</vt:lpstr>
      <vt:lpstr>微软雅黑</vt:lpstr>
      <vt:lpstr>Arial</vt:lpstr>
      <vt:lpstr>Calibri</vt:lpstr>
      <vt:lpstr>Tahoma</vt:lpstr>
      <vt:lpstr>Times New Roman</vt:lpstr>
      <vt:lpstr>Webdings</vt:lpstr>
      <vt:lpstr>Wingdings</vt:lpstr>
      <vt:lpstr>自定义设计方案</vt:lpstr>
      <vt:lpstr>JavaScript操作DOM对象</vt:lpstr>
      <vt:lpstr>PowerPoint 演示文稿</vt:lpstr>
      <vt:lpstr>本章目标</vt:lpstr>
      <vt:lpstr>本章任务</vt:lpstr>
      <vt:lpstr>操作DOM</vt:lpstr>
      <vt:lpstr>节点和节点关系</vt:lpstr>
      <vt:lpstr>访问节点</vt:lpstr>
      <vt:lpstr>根据层次关系访问节点2-1</vt:lpstr>
      <vt:lpstr>根据层次关系访问节点2-2</vt:lpstr>
      <vt:lpstr>练习1：访问当当购物车页面节点</vt:lpstr>
      <vt:lpstr>共性问题集中讲解</vt:lpstr>
      <vt:lpstr>节点信息</vt:lpstr>
      <vt:lpstr>操作节点</vt:lpstr>
      <vt:lpstr>操作节点的属性</vt:lpstr>
      <vt:lpstr>创建和插入节点</vt:lpstr>
      <vt:lpstr>删除和替换节点</vt:lpstr>
      <vt:lpstr>练习2：操作当当购物车页面</vt:lpstr>
      <vt:lpstr>共性问题集中讲解</vt:lpstr>
      <vt:lpstr>操作节点样式</vt:lpstr>
      <vt:lpstr>style属性</vt:lpstr>
      <vt:lpstr>我的购物车</vt:lpstr>
      <vt:lpstr>className属性</vt:lpstr>
      <vt:lpstr>获取元素的样式</vt:lpstr>
      <vt:lpstr>练习3：制作课工场论坛发贴3-1</vt:lpstr>
      <vt:lpstr>练习3：制作课工场论坛发贴3-2</vt:lpstr>
      <vt:lpstr>练习3：制作课工场论坛发贴3-3</vt:lpstr>
      <vt:lpstr>共性问题集中讲解</vt:lpstr>
      <vt:lpstr>获取元素位置</vt:lpstr>
      <vt:lpstr>HTML中元素属性</vt:lpstr>
      <vt:lpstr>元素属性应用</vt:lpstr>
      <vt:lpstr>练习4：制作带关闭按钮的广告</vt:lpstr>
      <vt:lpstr>共性问题集中讲解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尚 泽中</cp:lastModifiedBy>
  <cp:revision>1015</cp:revision>
  <dcterms:created xsi:type="dcterms:W3CDTF">2006-03-08T06:55:00Z</dcterms:created>
  <dcterms:modified xsi:type="dcterms:W3CDTF">2019-02-26T11:38:16Z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2052-11.1.0.8389</vt:lpwstr>
  </property>
</Properties>
</file>